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34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70" r:id="rId5"/>
    <p:sldId id="257" r:id="rId6"/>
    <p:sldId id="259" r:id="rId7"/>
    <p:sldId id="438" r:id="rId8"/>
    <p:sldId id="413" r:id="rId9"/>
    <p:sldId id="439" r:id="rId10"/>
    <p:sldId id="440" r:id="rId11"/>
    <p:sldId id="389" r:id="rId12"/>
    <p:sldId id="441" r:id="rId13"/>
    <p:sldId id="261" r:id="rId14"/>
    <p:sldId id="444" r:id="rId15"/>
    <p:sldId id="419" r:id="rId16"/>
    <p:sldId id="409" r:id="rId17"/>
    <p:sldId id="415" r:id="rId18"/>
    <p:sldId id="392" r:id="rId19"/>
    <p:sldId id="445" r:id="rId20"/>
    <p:sldId id="416" r:id="rId21"/>
    <p:sldId id="420" r:id="rId22"/>
    <p:sldId id="417" r:id="rId23"/>
    <p:sldId id="393" r:id="rId24"/>
    <p:sldId id="410" r:id="rId25"/>
    <p:sldId id="422" r:id="rId26"/>
    <p:sldId id="423" r:id="rId27"/>
    <p:sldId id="446" r:id="rId28"/>
    <p:sldId id="424" r:id="rId29"/>
    <p:sldId id="425" r:id="rId30"/>
    <p:sldId id="395" r:id="rId31"/>
    <p:sldId id="407" r:id="rId32"/>
    <p:sldId id="408" r:id="rId33"/>
    <p:sldId id="411" r:id="rId34"/>
    <p:sldId id="396" r:id="rId35"/>
    <p:sldId id="426" r:id="rId36"/>
    <p:sldId id="431" r:id="rId37"/>
    <p:sldId id="427" r:id="rId38"/>
    <p:sldId id="428" r:id="rId39"/>
    <p:sldId id="397" r:id="rId40"/>
    <p:sldId id="430" r:id="rId41"/>
    <p:sldId id="398" r:id="rId42"/>
    <p:sldId id="399" r:id="rId43"/>
    <p:sldId id="432" r:id="rId44"/>
    <p:sldId id="400" r:id="rId45"/>
    <p:sldId id="351" r:id="rId46"/>
    <p:sldId id="352" r:id="rId47"/>
    <p:sldId id="447" r:id="rId48"/>
    <p:sldId id="402" r:id="rId49"/>
    <p:sldId id="403" r:id="rId50"/>
    <p:sldId id="448" r:id="rId51"/>
    <p:sldId id="435" r:id="rId52"/>
    <p:sldId id="353" r:id="rId53"/>
    <p:sldId id="412" r:id="rId54"/>
    <p:sldId id="27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5" autoAdjust="0"/>
    <p:restoredTop sz="88497" autoAdjust="0"/>
  </p:normalViewPr>
  <p:slideViewPr>
    <p:cSldViewPr snapToGrid="0">
      <p:cViewPr varScale="1">
        <p:scale>
          <a:sx n="60" d="100"/>
          <a:sy n="60" d="100"/>
        </p:scale>
        <p:origin x="16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colorful5">
  <dgm:title val="iconchunking_colorful5"/>
  <dgm:desc val="iconchunking_colorful5"/>
  <dgm:catLst>
    <dgm:cat type="Other" pri="2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A4241-EE9F-4C68-BBB9-DD3BF62CFD2C}" type="doc">
      <dgm:prSet loTypeId="urn:microsoft.com/office/officeart/2005/8/layout/vList3" loCatId="list" qsTypeId="urn:microsoft.com/office/officeart/2005/8/quickstyle/simple1" qsCatId="simple" csTypeId="urn:microsoft.com/office/officeart/2005/8/colors/iconchunking_colorful5" csCatId="other" phldr="1"/>
      <dgm:spPr/>
      <dgm:t>
        <a:bodyPr/>
        <a:lstStyle/>
        <a:p>
          <a:endParaRPr lang="en-US"/>
        </a:p>
      </dgm:t>
    </dgm:pt>
    <dgm:pt modelId="{D45006C0-BE4A-4241-836B-7474C80F7951}">
      <dgm:prSet custT="1"/>
      <dgm:spPr>
        <a:solidFill>
          <a:schemeClr val="accent2">
            <a:lumMod val="75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pPr algn="l"/>
          <a:r>
            <a:rPr lang="en-US" altLang="en-US" sz="2400" b="1" dirty="0"/>
            <a:t>Overview of Database Design Process</a:t>
          </a:r>
          <a:endParaRPr lang="en-US" sz="2400" b="1" dirty="0"/>
        </a:p>
      </dgm:t>
    </dgm:pt>
    <dgm:pt modelId="{9F731C56-B47A-42D6-8EA0-DBB0B42F3FFC}" type="parTrans" cxnId="{2A9D03A5-4247-442E-8B69-8BEB92FA9BF9}">
      <dgm:prSet/>
      <dgm:spPr/>
      <dgm:t>
        <a:bodyPr/>
        <a:lstStyle/>
        <a:p>
          <a:pPr algn="l"/>
          <a:endParaRPr lang="en-US" sz="2800"/>
        </a:p>
      </dgm:t>
    </dgm:pt>
    <dgm:pt modelId="{02DAEB8F-FC83-4FE7-81E4-1B4837765E26}" type="sibTrans" cxnId="{2A9D03A5-4247-442E-8B69-8BEB92FA9BF9}">
      <dgm:prSet/>
      <dgm:spPr/>
      <dgm:t>
        <a:bodyPr/>
        <a:lstStyle/>
        <a:p>
          <a:pPr algn="l"/>
          <a:endParaRPr lang="en-US" sz="2800"/>
        </a:p>
      </dgm:t>
    </dgm:pt>
    <dgm:pt modelId="{4532355A-FD3D-45D1-99A2-939D6C1E271B}">
      <dgm:prSet custT="1"/>
      <dgm:spPr>
        <a:solidFill>
          <a:schemeClr val="accent2">
            <a:lumMod val="75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pPr algn="l"/>
          <a:r>
            <a:rPr lang="en-US" altLang="en-US" sz="2400" b="1" dirty="0"/>
            <a:t>Example of Database Application (COMPANY)</a:t>
          </a:r>
          <a:endParaRPr lang="en-US" sz="2400" b="1" dirty="0"/>
        </a:p>
      </dgm:t>
    </dgm:pt>
    <dgm:pt modelId="{5F3BEC9A-C51F-4A37-B9B0-3D1C45F15E8E}" type="parTrans" cxnId="{655F9657-ADEC-40AD-80F0-BD230721A6D3}">
      <dgm:prSet/>
      <dgm:spPr/>
      <dgm:t>
        <a:bodyPr/>
        <a:lstStyle/>
        <a:p>
          <a:pPr algn="l"/>
          <a:endParaRPr lang="en-US" sz="2800"/>
        </a:p>
      </dgm:t>
    </dgm:pt>
    <dgm:pt modelId="{5933EFDC-CC22-45F0-A57B-0EC1BA4CC163}" type="sibTrans" cxnId="{655F9657-ADEC-40AD-80F0-BD230721A6D3}">
      <dgm:prSet/>
      <dgm:spPr/>
      <dgm:t>
        <a:bodyPr/>
        <a:lstStyle/>
        <a:p>
          <a:pPr algn="l"/>
          <a:endParaRPr lang="en-US" sz="2800"/>
        </a:p>
      </dgm:t>
    </dgm:pt>
    <dgm:pt modelId="{2D041605-D130-4F3C-8F92-C56B5FF838E0}">
      <dgm:prSet custT="1"/>
      <dgm:spPr>
        <a:solidFill>
          <a:schemeClr val="accent2">
            <a:lumMod val="75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pPr algn="l"/>
          <a:r>
            <a:rPr lang="en-ZA" sz="2400" b="1" dirty="0"/>
            <a:t>Entities</a:t>
          </a:r>
          <a:endParaRPr lang="en-US" sz="2400" b="1" dirty="0"/>
        </a:p>
      </dgm:t>
    </dgm:pt>
    <dgm:pt modelId="{A02BD9A2-1B6F-4470-BEA6-26501B67BD46}" type="parTrans" cxnId="{FA80CA08-AB6B-4BA6-B15D-CAC18571135B}">
      <dgm:prSet/>
      <dgm:spPr/>
      <dgm:t>
        <a:bodyPr/>
        <a:lstStyle/>
        <a:p>
          <a:pPr algn="l"/>
          <a:endParaRPr lang="en-US" sz="2800"/>
        </a:p>
      </dgm:t>
    </dgm:pt>
    <dgm:pt modelId="{D3E31BAA-F23C-4DC7-95DA-223EF45E08C4}" type="sibTrans" cxnId="{FA80CA08-AB6B-4BA6-B15D-CAC18571135B}">
      <dgm:prSet/>
      <dgm:spPr/>
      <dgm:t>
        <a:bodyPr/>
        <a:lstStyle/>
        <a:p>
          <a:pPr algn="l"/>
          <a:endParaRPr lang="en-US" sz="2800"/>
        </a:p>
      </dgm:t>
    </dgm:pt>
    <dgm:pt modelId="{F31307D0-03F7-4A37-B0C6-A026CC190CFB}">
      <dgm:prSet custT="1"/>
      <dgm:spPr>
        <a:solidFill>
          <a:schemeClr val="accent2">
            <a:lumMod val="75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pPr algn="l"/>
          <a:r>
            <a:rPr lang="en-ZA" sz="2400" b="1" dirty="0"/>
            <a:t>Attributes</a:t>
          </a:r>
          <a:endParaRPr lang="en-US" sz="2400" b="1" dirty="0"/>
        </a:p>
      </dgm:t>
    </dgm:pt>
    <dgm:pt modelId="{DFEBF483-0FE4-435B-AE58-FDB9D9D20559}" type="sibTrans" cxnId="{BAA70A3C-6637-450C-AEC1-1D5B139FF02E}">
      <dgm:prSet/>
      <dgm:spPr/>
      <dgm:t>
        <a:bodyPr/>
        <a:lstStyle/>
        <a:p>
          <a:pPr algn="l"/>
          <a:endParaRPr lang="en-US" sz="2800"/>
        </a:p>
      </dgm:t>
    </dgm:pt>
    <dgm:pt modelId="{28471EBB-6EB2-4014-B057-BFF9D5D16453}" type="parTrans" cxnId="{BAA70A3C-6637-450C-AEC1-1D5B139FF02E}">
      <dgm:prSet/>
      <dgm:spPr/>
      <dgm:t>
        <a:bodyPr/>
        <a:lstStyle/>
        <a:p>
          <a:pPr algn="l"/>
          <a:endParaRPr lang="en-US" sz="2800"/>
        </a:p>
      </dgm:t>
    </dgm:pt>
    <dgm:pt modelId="{B58BABC6-F969-4151-AB74-BD2A2F360877}">
      <dgm:prSet custT="1"/>
      <dgm:spPr>
        <a:solidFill>
          <a:schemeClr val="accent2">
            <a:lumMod val="75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pPr algn="l"/>
          <a:r>
            <a:rPr lang="en-US" sz="2400" b="1" dirty="0"/>
            <a:t>Relationships</a:t>
          </a:r>
        </a:p>
      </dgm:t>
    </dgm:pt>
    <dgm:pt modelId="{17A008D4-DF9D-448A-AFF8-B5D011097BF7}" type="parTrans" cxnId="{01B920D7-3391-4AD5-9276-AA71B3213F86}">
      <dgm:prSet/>
      <dgm:spPr/>
      <dgm:t>
        <a:bodyPr/>
        <a:lstStyle/>
        <a:p>
          <a:pPr algn="l"/>
          <a:endParaRPr lang="en-US"/>
        </a:p>
      </dgm:t>
    </dgm:pt>
    <dgm:pt modelId="{20F4471C-4C4F-4DE2-ACF5-43DFEF0562AB}" type="sibTrans" cxnId="{01B920D7-3391-4AD5-9276-AA71B3213F86}">
      <dgm:prSet/>
      <dgm:spPr/>
      <dgm:t>
        <a:bodyPr/>
        <a:lstStyle/>
        <a:p>
          <a:pPr algn="l"/>
          <a:endParaRPr lang="en-US"/>
        </a:p>
      </dgm:t>
    </dgm:pt>
    <dgm:pt modelId="{105ED796-A45B-4431-BC2B-D31224E6AA97}">
      <dgm:prSet custT="1"/>
      <dgm:spPr>
        <a:solidFill>
          <a:schemeClr val="accent2">
            <a:lumMod val="75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pPr algn="l"/>
          <a:r>
            <a:rPr lang="en-US" sz="2400" b="1" dirty="0"/>
            <a:t>Weak Entity</a:t>
          </a:r>
        </a:p>
      </dgm:t>
    </dgm:pt>
    <dgm:pt modelId="{ED70F74A-5AB3-450B-B912-0BE88E7B0B23}" type="parTrans" cxnId="{42877B33-350C-4277-B442-982B85069321}">
      <dgm:prSet/>
      <dgm:spPr/>
      <dgm:t>
        <a:bodyPr/>
        <a:lstStyle/>
        <a:p>
          <a:pPr algn="l"/>
          <a:endParaRPr lang="en-US"/>
        </a:p>
      </dgm:t>
    </dgm:pt>
    <dgm:pt modelId="{E472B912-81FC-4ACF-AAC9-6DA1B9C1868E}" type="sibTrans" cxnId="{42877B33-350C-4277-B442-982B85069321}">
      <dgm:prSet/>
      <dgm:spPr/>
      <dgm:t>
        <a:bodyPr/>
        <a:lstStyle/>
        <a:p>
          <a:pPr algn="l"/>
          <a:endParaRPr lang="en-US"/>
        </a:p>
      </dgm:t>
    </dgm:pt>
    <dgm:pt modelId="{C0918FA4-4694-4575-AFF5-992241E71397}">
      <dgm:prSet custT="1"/>
      <dgm:spPr>
        <a:solidFill>
          <a:schemeClr val="accent2">
            <a:lumMod val="75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pPr algn="l"/>
          <a:r>
            <a:rPr lang="en-US" sz="2400" b="1" dirty="0"/>
            <a:t>Final ER Diagram </a:t>
          </a:r>
        </a:p>
      </dgm:t>
    </dgm:pt>
    <dgm:pt modelId="{6D79400F-5814-4F7C-8255-B387823C8DD5}" type="parTrans" cxnId="{0CF507C9-8E46-48E1-B4B3-86CD50119C56}">
      <dgm:prSet/>
      <dgm:spPr/>
      <dgm:t>
        <a:bodyPr/>
        <a:lstStyle/>
        <a:p>
          <a:pPr algn="l"/>
          <a:endParaRPr lang="en-US"/>
        </a:p>
      </dgm:t>
    </dgm:pt>
    <dgm:pt modelId="{7D12B285-7711-4B33-BBF5-98411B1CC002}" type="sibTrans" cxnId="{0CF507C9-8E46-48E1-B4B3-86CD50119C56}">
      <dgm:prSet/>
      <dgm:spPr/>
      <dgm:t>
        <a:bodyPr/>
        <a:lstStyle/>
        <a:p>
          <a:pPr algn="l"/>
          <a:endParaRPr lang="en-US"/>
        </a:p>
      </dgm:t>
    </dgm:pt>
    <dgm:pt modelId="{89CE86A6-7258-41CC-8EC6-D74022CE0524}" type="pres">
      <dgm:prSet presAssocID="{A70A4241-EE9F-4C68-BBB9-DD3BF62CFD2C}" presName="linearFlow" presStyleCnt="0">
        <dgm:presLayoutVars>
          <dgm:dir/>
          <dgm:resizeHandles val="exact"/>
        </dgm:presLayoutVars>
      </dgm:prSet>
      <dgm:spPr/>
    </dgm:pt>
    <dgm:pt modelId="{5810647F-EFF6-46A6-AA2A-93D45A25D585}" type="pres">
      <dgm:prSet presAssocID="{D45006C0-BE4A-4241-836B-7474C80F7951}" presName="composite" presStyleCnt="0"/>
      <dgm:spPr/>
    </dgm:pt>
    <dgm:pt modelId="{F3F88800-EEDE-4702-B74B-E44FFE640EAC}" type="pres">
      <dgm:prSet presAssocID="{D45006C0-BE4A-4241-836B-7474C80F7951}" presName="imgShp" presStyleLbl="fgImgPlace1" presStyleIdx="0" presStyleCnt="7" custScaleY="826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AB9B7EF-6DCA-4991-9EBC-EBB274060506}" type="pres">
      <dgm:prSet presAssocID="{D45006C0-BE4A-4241-836B-7474C80F7951}" presName="txShp" presStyleLbl="node1" presStyleIdx="0" presStyleCnt="7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5B4916B7-2136-41CF-BFAF-BBE0A108F3F5}" type="pres">
      <dgm:prSet presAssocID="{02DAEB8F-FC83-4FE7-81E4-1B4837765E26}" presName="spacing" presStyleCnt="0"/>
      <dgm:spPr/>
    </dgm:pt>
    <dgm:pt modelId="{2DDB4CEB-71CB-4F23-BC80-D47A1A96C1F7}" type="pres">
      <dgm:prSet presAssocID="{4532355A-FD3D-45D1-99A2-939D6C1E271B}" presName="composite" presStyleCnt="0"/>
      <dgm:spPr/>
    </dgm:pt>
    <dgm:pt modelId="{CB6BD3EF-3EE6-4995-BC7D-BBD63C91A2C1}" type="pres">
      <dgm:prSet presAssocID="{4532355A-FD3D-45D1-99A2-939D6C1E271B}" presName="imgShp" presStyleLbl="fgImgPlace1" presStyleIdx="1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2EEBEA2-ABEC-4887-9718-2A3A6F7786F4}" type="pres">
      <dgm:prSet presAssocID="{4532355A-FD3D-45D1-99A2-939D6C1E271B}" presName="txShp" presStyleLbl="node1" presStyleIdx="1" presStyleCnt="7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516A2874-86F5-4500-ADE9-C96AFC9DCA24}" type="pres">
      <dgm:prSet presAssocID="{5933EFDC-CC22-45F0-A57B-0EC1BA4CC163}" presName="spacing" presStyleCnt="0"/>
      <dgm:spPr/>
    </dgm:pt>
    <dgm:pt modelId="{59C54E5F-5A34-45C7-A3B6-02BBA29EE91D}" type="pres">
      <dgm:prSet presAssocID="{2D041605-D130-4F3C-8F92-C56B5FF838E0}" presName="composite" presStyleCnt="0"/>
      <dgm:spPr/>
    </dgm:pt>
    <dgm:pt modelId="{FAA6BEC3-A8AD-4A89-BAC0-D004E3493EEF}" type="pres">
      <dgm:prSet presAssocID="{2D041605-D130-4F3C-8F92-C56B5FF838E0}" presName="imgShp" presStyleLbl="fgImgPlace1" presStyleIdx="2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20B2A7E-6D48-45A3-9770-2DF9B6BCC4CF}" type="pres">
      <dgm:prSet presAssocID="{2D041605-D130-4F3C-8F92-C56B5FF838E0}" presName="txShp" presStyleLbl="node1" presStyleIdx="2" presStyleCnt="7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94E64F89-9DBA-48D8-B29C-B2CCA77CF079}" type="pres">
      <dgm:prSet presAssocID="{D3E31BAA-F23C-4DC7-95DA-223EF45E08C4}" presName="spacing" presStyleCnt="0"/>
      <dgm:spPr/>
    </dgm:pt>
    <dgm:pt modelId="{A231B351-3CB0-45B3-BA98-CA25E3E65406}" type="pres">
      <dgm:prSet presAssocID="{F31307D0-03F7-4A37-B0C6-A026CC190CFB}" presName="composite" presStyleCnt="0"/>
      <dgm:spPr/>
    </dgm:pt>
    <dgm:pt modelId="{9AB4F5DB-0245-4B39-9E2F-98314BF69265}" type="pres">
      <dgm:prSet presAssocID="{F31307D0-03F7-4A37-B0C6-A026CC190CFB}" presName="imgShp" presStyleLbl="fgImgPlace1" presStyleIdx="3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51B964A-9B54-4ACA-8D01-90FEB6FCC325}" type="pres">
      <dgm:prSet presAssocID="{F31307D0-03F7-4A37-B0C6-A026CC190CFB}" presName="txShp" presStyleLbl="node1" presStyleIdx="3" presStyleCnt="7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5A256C37-9747-47F8-A694-C4163E57DAD1}" type="pres">
      <dgm:prSet presAssocID="{DFEBF483-0FE4-435B-AE58-FDB9D9D20559}" presName="spacing" presStyleCnt="0"/>
      <dgm:spPr/>
    </dgm:pt>
    <dgm:pt modelId="{2083CEA7-B123-44FA-8615-882F55A06D36}" type="pres">
      <dgm:prSet presAssocID="{B58BABC6-F969-4151-AB74-BD2A2F360877}" presName="composite" presStyleCnt="0"/>
      <dgm:spPr/>
    </dgm:pt>
    <dgm:pt modelId="{772F0FE8-9E09-4F9E-9210-DA1FAB758D02}" type="pres">
      <dgm:prSet presAssocID="{B58BABC6-F969-4151-AB74-BD2A2F360877}" presName="imgShp" presStyleLbl="fgImgPlace1" presStyleIdx="4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DD1072E-92CD-418E-BC02-AD7AD57CB29D}" type="pres">
      <dgm:prSet presAssocID="{B58BABC6-F969-4151-AB74-BD2A2F360877}" presName="txShp" presStyleLbl="node1" presStyleIdx="4" presStyleCnt="7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6BA6501A-8258-4606-BCEF-C7E78D23A5D3}" type="pres">
      <dgm:prSet presAssocID="{20F4471C-4C4F-4DE2-ACF5-43DFEF0562AB}" presName="spacing" presStyleCnt="0"/>
      <dgm:spPr/>
    </dgm:pt>
    <dgm:pt modelId="{C44C61F6-A52B-4712-8111-68C9C1BE7CE0}" type="pres">
      <dgm:prSet presAssocID="{105ED796-A45B-4431-BC2B-D31224E6AA97}" presName="composite" presStyleCnt="0"/>
      <dgm:spPr/>
    </dgm:pt>
    <dgm:pt modelId="{A5C59A39-FA1E-45A3-98C6-4767F04ED16B}" type="pres">
      <dgm:prSet presAssocID="{105ED796-A45B-4431-BC2B-D31224E6AA97}" presName="imgShp" presStyleLbl="fgImgPlace1" presStyleIdx="5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BE677E68-4815-46EE-92D0-F169C1392CD6}" type="pres">
      <dgm:prSet presAssocID="{105ED796-A45B-4431-BC2B-D31224E6AA97}" presName="txShp" presStyleLbl="node1" presStyleIdx="5" presStyleCnt="7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6363CDD3-DCD2-406A-99F9-C5FBB0B76DAC}" type="pres">
      <dgm:prSet presAssocID="{E472B912-81FC-4ACF-AAC9-6DA1B9C1868E}" presName="spacing" presStyleCnt="0"/>
      <dgm:spPr/>
    </dgm:pt>
    <dgm:pt modelId="{8FA4B1EF-FBBC-4DB4-BFF2-6D95F3E82317}" type="pres">
      <dgm:prSet presAssocID="{C0918FA4-4694-4575-AFF5-992241E71397}" presName="composite" presStyleCnt="0"/>
      <dgm:spPr/>
    </dgm:pt>
    <dgm:pt modelId="{5DC6FB85-75A7-4343-9C29-DDB657375620}" type="pres">
      <dgm:prSet presAssocID="{C0918FA4-4694-4575-AFF5-992241E71397}" presName="imgShp" presStyleLbl="fgImgPlace1" presStyleIdx="6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7F6D05A-65BC-4EFC-A587-6A15DEB8B35E}" type="pres">
      <dgm:prSet presAssocID="{C0918FA4-4694-4575-AFF5-992241E71397}" presName="txShp" presStyleLbl="node1" presStyleIdx="6" presStyleCnt="7">
        <dgm:presLayoutVars>
          <dgm:bulletEnabled val="1"/>
        </dgm:presLayoutVars>
      </dgm:prSet>
      <dgm:spPr>
        <a:prstGeom prst="flowChartTerminator">
          <a:avLst/>
        </a:prstGeom>
      </dgm:spPr>
    </dgm:pt>
  </dgm:ptLst>
  <dgm:cxnLst>
    <dgm:cxn modelId="{FA80CA08-AB6B-4BA6-B15D-CAC18571135B}" srcId="{A70A4241-EE9F-4C68-BBB9-DD3BF62CFD2C}" destId="{2D041605-D130-4F3C-8F92-C56B5FF838E0}" srcOrd="2" destOrd="0" parTransId="{A02BD9A2-1B6F-4470-BEA6-26501B67BD46}" sibTransId="{D3E31BAA-F23C-4DC7-95DA-223EF45E08C4}"/>
    <dgm:cxn modelId="{D32DD90F-580B-4000-A494-974F72F72DC9}" type="presOf" srcId="{105ED796-A45B-4431-BC2B-D31224E6AA97}" destId="{BE677E68-4815-46EE-92D0-F169C1392CD6}" srcOrd="0" destOrd="0" presId="urn:microsoft.com/office/officeart/2005/8/layout/vList3"/>
    <dgm:cxn modelId="{42877B33-350C-4277-B442-982B85069321}" srcId="{A70A4241-EE9F-4C68-BBB9-DD3BF62CFD2C}" destId="{105ED796-A45B-4431-BC2B-D31224E6AA97}" srcOrd="5" destOrd="0" parTransId="{ED70F74A-5AB3-450B-B912-0BE88E7B0B23}" sibTransId="{E472B912-81FC-4ACF-AAC9-6DA1B9C1868E}"/>
    <dgm:cxn modelId="{BAA70A3C-6637-450C-AEC1-1D5B139FF02E}" srcId="{A70A4241-EE9F-4C68-BBB9-DD3BF62CFD2C}" destId="{F31307D0-03F7-4A37-B0C6-A026CC190CFB}" srcOrd="3" destOrd="0" parTransId="{28471EBB-6EB2-4014-B057-BFF9D5D16453}" sibTransId="{DFEBF483-0FE4-435B-AE58-FDB9D9D20559}"/>
    <dgm:cxn modelId="{3A2AEB56-21B8-4185-B203-E68931110A1B}" type="presOf" srcId="{C0918FA4-4694-4575-AFF5-992241E71397}" destId="{57F6D05A-65BC-4EFC-A587-6A15DEB8B35E}" srcOrd="0" destOrd="0" presId="urn:microsoft.com/office/officeart/2005/8/layout/vList3"/>
    <dgm:cxn modelId="{655F9657-ADEC-40AD-80F0-BD230721A6D3}" srcId="{A70A4241-EE9F-4C68-BBB9-DD3BF62CFD2C}" destId="{4532355A-FD3D-45D1-99A2-939D6C1E271B}" srcOrd="1" destOrd="0" parTransId="{5F3BEC9A-C51F-4A37-B9B0-3D1C45F15E8E}" sibTransId="{5933EFDC-CC22-45F0-A57B-0EC1BA4CC163}"/>
    <dgm:cxn modelId="{0FE48D86-FF8C-42A0-985E-CA92713EEE0E}" type="presOf" srcId="{F31307D0-03F7-4A37-B0C6-A026CC190CFB}" destId="{951B964A-9B54-4ACA-8D01-90FEB6FCC325}" srcOrd="0" destOrd="0" presId="urn:microsoft.com/office/officeart/2005/8/layout/vList3"/>
    <dgm:cxn modelId="{2A9D03A5-4247-442E-8B69-8BEB92FA9BF9}" srcId="{A70A4241-EE9F-4C68-BBB9-DD3BF62CFD2C}" destId="{D45006C0-BE4A-4241-836B-7474C80F7951}" srcOrd="0" destOrd="0" parTransId="{9F731C56-B47A-42D6-8EA0-DBB0B42F3FFC}" sibTransId="{02DAEB8F-FC83-4FE7-81E4-1B4837765E26}"/>
    <dgm:cxn modelId="{5F9CFAC5-E82B-4405-A9DE-0F7824E54275}" type="presOf" srcId="{B58BABC6-F969-4151-AB74-BD2A2F360877}" destId="{CDD1072E-92CD-418E-BC02-AD7AD57CB29D}" srcOrd="0" destOrd="0" presId="urn:microsoft.com/office/officeart/2005/8/layout/vList3"/>
    <dgm:cxn modelId="{E37DECC6-00B9-45E6-85E1-3846D0DE7610}" type="presOf" srcId="{2D041605-D130-4F3C-8F92-C56B5FF838E0}" destId="{E20B2A7E-6D48-45A3-9770-2DF9B6BCC4CF}" srcOrd="0" destOrd="0" presId="urn:microsoft.com/office/officeart/2005/8/layout/vList3"/>
    <dgm:cxn modelId="{0CF507C9-8E46-48E1-B4B3-86CD50119C56}" srcId="{A70A4241-EE9F-4C68-BBB9-DD3BF62CFD2C}" destId="{C0918FA4-4694-4575-AFF5-992241E71397}" srcOrd="6" destOrd="0" parTransId="{6D79400F-5814-4F7C-8255-B387823C8DD5}" sibTransId="{7D12B285-7711-4B33-BBF5-98411B1CC002}"/>
    <dgm:cxn modelId="{B1F38FD2-C54D-457A-8EB8-2278C850753B}" type="presOf" srcId="{D45006C0-BE4A-4241-836B-7474C80F7951}" destId="{9AB9B7EF-6DCA-4991-9EBC-EBB274060506}" srcOrd="0" destOrd="0" presId="urn:microsoft.com/office/officeart/2005/8/layout/vList3"/>
    <dgm:cxn modelId="{01B920D7-3391-4AD5-9276-AA71B3213F86}" srcId="{A70A4241-EE9F-4C68-BBB9-DD3BF62CFD2C}" destId="{B58BABC6-F969-4151-AB74-BD2A2F360877}" srcOrd="4" destOrd="0" parTransId="{17A008D4-DF9D-448A-AFF8-B5D011097BF7}" sibTransId="{20F4471C-4C4F-4DE2-ACF5-43DFEF0562AB}"/>
    <dgm:cxn modelId="{88EF25D9-AD45-41B1-81B3-83012DC80C59}" type="presOf" srcId="{4532355A-FD3D-45D1-99A2-939D6C1E271B}" destId="{B2EEBEA2-ABEC-4887-9718-2A3A6F7786F4}" srcOrd="0" destOrd="0" presId="urn:microsoft.com/office/officeart/2005/8/layout/vList3"/>
    <dgm:cxn modelId="{1D9F90F6-6917-4CD2-9D1E-145C9BA50F3E}" type="presOf" srcId="{A70A4241-EE9F-4C68-BBB9-DD3BF62CFD2C}" destId="{89CE86A6-7258-41CC-8EC6-D74022CE0524}" srcOrd="0" destOrd="0" presId="urn:microsoft.com/office/officeart/2005/8/layout/vList3"/>
    <dgm:cxn modelId="{B413736A-2104-4D26-96F8-7B2C484A6D92}" type="presParOf" srcId="{89CE86A6-7258-41CC-8EC6-D74022CE0524}" destId="{5810647F-EFF6-46A6-AA2A-93D45A25D585}" srcOrd="0" destOrd="0" presId="urn:microsoft.com/office/officeart/2005/8/layout/vList3"/>
    <dgm:cxn modelId="{3B2ED630-1062-40F2-BAE7-948546FEF624}" type="presParOf" srcId="{5810647F-EFF6-46A6-AA2A-93D45A25D585}" destId="{F3F88800-EEDE-4702-B74B-E44FFE640EAC}" srcOrd="0" destOrd="0" presId="urn:microsoft.com/office/officeart/2005/8/layout/vList3"/>
    <dgm:cxn modelId="{F4D47598-AA84-43A7-86C3-77660218ED35}" type="presParOf" srcId="{5810647F-EFF6-46A6-AA2A-93D45A25D585}" destId="{9AB9B7EF-6DCA-4991-9EBC-EBB274060506}" srcOrd="1" destOrd="0" presId="urn:microsoft.com/office/officeart/2005/8/layout/vList3"/>
    <dgm:cxn modelId="{E9BD4A34-F686-4A9F-BD6E-90F393A28DA4}" type="presParOf" srcId="{89CE86A6-7258-41CC-8EC6-D74022CE0524}" destId="{5B4916B7-2136-41CF-BFAF-BBE0A108F3F5}" srcOrd="1" destOrd="0" presId="urn:microsoft.com/office/officeart/2005/8/layout/vList3"/>
    <dgm:cxn modelId="{7AA2799F-5D84-4B23-BA80-17B15112DD7D}" type="presParOf" srcId="{89CE86A6-7258-41CC-8EC6-D74022CE0524}" destId="{2DDB4CEB-71CB-4F23-BC80-D47A1A96C1F7}" srcOrd="2" destOrd="0" presId="urn:microsoft.com/office/officeart/2005/8/layout/vList3"/>
    <dgm:cxn modelId="{AD34344C-8E0C-4BAC-9406-CED6E49349EC}" type="presParOf" srcId="{2DDB4CEB-71CB-4F23-BC80-D47A1A96C1F7}" destId="{CB6BD3EF-3EE6-4995-BC7D-BBD63C91A2C1}" srcOrd="0" destOrd="0" presId="urn:microsoft.com/office/officeart/2005/8/layout/vList3"/>
    <dgm:cxn modelId="{9E556A9E-5AD7-4683-82F2-5359CFA27AF4}" type="presParOf" srcId="{2DDB4CEB-71CB-4F23-BC80-D47A1A96C1F7}" destId="{B2EEBEA2-ABEC-4887-9718-2A3A6F7786F4}" srcOrd="1" destOrd="0" presId="urn:microsoft.com/office/officeart/2005/8/layout/vList3"/>
    <dgm:cxn modelId="{7A9839A4-F7CD-4FB5-9E87-366AD570DE35}" type="presParOf" srcId="{89CE86A6-7258-41CC-8EC6-D74022CE0524}" destId="{516A2874-86F5-4500-ADE9-C96AFC9DCA24}" srcOrd="3" destOrd="0" presId="urn:microsoft.com/office/officeart/2005/8/layout/vList3"/>
    <dgm:cxn modelId="{6A6CD9D4-98ED-4ADB-8D70-E59B3E745D04}" type="presParOf" srcId="{89CE86A6-7258-41CC-8EC6-D74022CE0524}" destId="{59C54E5F-5A34-45C7-A3B6-02BBA29EE91D}" srcOrd="4" destOrd="0" presId="urn:microsoft.com/office/officeart/2005/8/layout/vList3"/>
    <dgm:cxn modelId="{1866BD16-D889-49FB-B33B-88621C871983}" type="presParOf" srcId="{59C54E5F-5A34-45C7-A3B6-02BBA29EE91D}" destId="{FAA6BEC3-A8AD-4A89-BAC0-D004E3493EEF}" srcOrd="0" destOrd="0" presId="urn:microsoft.com/office/officeart/2005/8/layout/vList3"/>
    <dgm:cxn modelId="{CC17AC87-780B-41ED-881D-D68A2615868A}" type="presParOf" srcId="{59C54E5F-5A34-45C7-A3B6-02BBA29EE91D}" destId="{E20B2A7E-6D48-45A3-9770-2DF9B6BCC4CF}" srcOrd="1" destOrd="0" presId="urn:microsoft.com/office/officeart/2005/8/layout/vList3"/>
    <dgm:cxn modelId="{55A2D126-CB3D-4CD2-9D6C-541F68DEAA36}" type="presParOf" srcId="{89CE86A6-7258-41CC-8EC6-D74022CE0524}" destId="{94E64F89-9DBA-48D8-B29C-B2CCA77CF079}" srcOrd="5" destOrd="0" presId="urn:microsoft.com/office/officeart/2005/8/layout/vList3"/>
    <dgm:cxn modelId="{B30D04FE-1B84-4BBF-AE39-6E2EFCAFDAD1}" type="presParOf" srcId="{89CE86A6-7258-41CC-8EC6-D74022CE0524}" destId="{A231B351-3CB0-45B3-BA98-CA25E3E65406}" srcOrd="6" destOrd="0" presId="urn:microsoft.com/office/officeart/2005/8/layout/vList3"/>
    <dgm:cxn modelId="{91E3C641-F65E-40AB-A825-DF7B0027820E}" type="presParOf" srcId="{A231B351-3CB0-45B3-BA98-CA25E3E65406}" destId="{9AB4F5DB-0245-4B39-9E2F-98314BF69265}" srcOrd="0" destOrd="0" presId="urn:microsoft.com/office/officeart/2005/8/layout/vList3"/>
    <dgm:cxn modelId="{5169A4B0-0967-47DF-B8E0-E256BD03B017}" type="presParOf" srcId="{A231B351-3CB0-45B3-BA98-CA25E3E65406}" destId="{951B964A-9B54-4ACA-8D01-90FEB6FCC325}" srcOrd="1" destOrd="0" presId="urn:microsoft.com/office/officeart/2005/8/layout/vList3"/>
    <dgm:cxn modelId="{3E3FE11B-C63F-45B6-A032-EB83DCD6D6F8}" type="presParOf" srcId="{89CE86A6-7258-41CC-8EC6-D74022CE0524}" destId="{5A256C37-9747-47F8-A694-C4163E57DAD1}" srcOrd="7" destOrd="0" presId="urn:microsoft.com/office/officeart/2005/8/layout/vList3"/>
    <dgm:cxn modelId="{174BD5A9-7789-4EEB-AB10-9968C769B035}" type="presParOf" srcId="{89CE86A6-7258-41CC-8EC6-D74022CE0524}" destId="{2083CEA7-B123-44FA-8615-882F55A06D36}" srcOrd="8" destOrd="0" presId="urn:microsoft.com/office/officeart/2005/8/layout/vList3"/>
    <dgm:cxn modelId="{402448C5-3C70-42CB-A0E0-775E211367D3}" type="presParOf" srcId="{2083CEA7-B123-44FA-8615-882F55A06D36}" destId="{772F0FE8-9E09-4F9E-9210-DA1FAB758D02}" srcOrd="0" destOrd="0" presId="urn:microsoft.com/office/officeart/2005/8/layout/vList3"/>
    <dgm:cxn modelId="{084BB79B-5969-4B08-A51B-63B79B99E3E2}" type="presParOf" srcId="{2083CEA7-B123-44FA-8615-882F55A06D36}" destId="{CDD1072E-92CD-418E-BC02-AD7AD57CB29D}" srcOrd="1" destOrd="0" presId="urn:microsoft.com/office/officeart/2005/8/layout/vList3"/>
    <dgm:cxn modelId="{FD79AE37-964A-432E-B4E1-FCCCCD22F013}" type="presParOf" srcId="{89CE86A6-7258-41CC-8EC6-D74022CE0524}" destId="{6BA6501A-8258-4606-BCEF-C7E78D23A5D3}" srcOrd="9" destOrd="0" presId="urn:microsoft.com/office/officeart/2005/8/layout/vList3"/>
    <dgm:cxn modelId="{7F7795D8-CE22-4206-A52F-B05557F46D2E}" type="presParOf" srcId="{89CE86A6-7258-41CC-8EC6-D74022CE0524}" destId="{C44C61F6-A52B-4712-8111-68C9C1BE7CE0}" srcOrd="10" destOrd="0" presId="urn:microsoft.com/office/officeart/2005/8/layout/vList3"/>
    <dgm:cxn modelId="{E497B677-857D-4226-B344-D79D80FFA4C4}" type="presParOf" srcId="{C44C61F6-A52B-4712-8111-68C9C1BE7CE0}" destId="{A5C59A39-FA1E-45A3-98C6-4767F04ED16B}" srcOrd="0" destOrd="0" presId="urn:microsoft.com/office/officeart/2005/8/layout/vList3"/>
    <dgm:cxn modelId="{FE24C75A-32A7-45A6-A3DF-B76D7D7497F2}" type="presParOf" srcId="{C44C61F6-A52B-4712-8111-68C9C1BE7CE0}" destId="{BE677E68-4815-46EE-92D0-F169C1392CD6}" srcOrd="1" destOrd="0" presId="urn:microsoft.com/office/officeart/2005/8/layout/vList3"/>
    <dgm:cxn modelId="{D20088BA-C0F0-47E6-A261-DCA6744E6FF4}" type="presParOf" srcId="{89CE86A6-7258-41CC-8EC6-D74022CE0524}" destId="{6363CDD3-DCD2-406A-99F9-C5FBB0B76DAC}" srcOrd="11" destOrd="0" presId="urn:microsoft.com/office/officeart/2005/8/layout/vList3"/>
    <dgm:cxn modelId="{DC761BB1-D380-45BF-864D-558F9C87F83A}" type="presParOf" srcId="{89CE86A6-7258-41CC-8EC6-D74022CE0524}" destId="{8FA4B1EF-FBBC-4DB4-BFF2-6D95F3E82317}" srcOrd="12" destOrd="0" presId="urn:microsoft.com/office/officeart/2005/8/layout/vList3"/>
    <dgm:cxn modelId="{3BF7B883-54FC-4858-90E1-02BBEAE6A95B}" type="presParOf" srcId="{8FA4B1EF-FBBC-4DB4-BFF2-6D95F3E82317}" destId="{5DC6FB85-75A7-4343-9C29-DDB657375620}" srcOrd="0" destOrd="0" presId="urn:microsoft.com/office/officeart/2005/8/layout/vList3"/>
    <dgm:cxn modelId="{7E959A63-99B2-490D-AAD3-A330ACE2DBD6}" type="presParOf" srcId="{8FA4B1EF-FBBC-4DB4-BFF2-6D95F3E82317}" destId="{57F6D05A-65BC-4EFC-A587-6A15DEB8B35E}" srcOrd="1" destOrd="0" presId="urn:microsoft.com/office/officeart/2005/8/layout/vList3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9B7EF-6DCA-4991-9EBC-EBB274060506}">
      <dsp:nvSpPr>
        <dsp:cNvPr id="0" name=""/>
        <dsp:cNvSpPr/>
      </dsp:nvSpPr>
      <dsp:spPr>
        <a:xfrm rot="10800000">
          <a:off x="1941151" y="1417"/>
          <a:ext cx="7289753" cy="420042"/>
        </a:xfrm>
        <a:prstGeom prst="flowChartTerminator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227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b="1" kern="1200" dirty="0"/>
            <a:t>Overview of Database Design Process</a:t>
          </a:r>
          <a:endParaRPr lang="en-US" sz="2400" b="1" kern="1200" dirty="0"/>
        </a:p>
      </dsp:txBody>
      <dsp:txXfrm rot="10800000">
        <a:off x="2284714" y="62926"/>
        <a:ext cx="6602627" cy="297024"/>
      </dsp:txXfrm>
    </dsp:sp>
    <dsp:sp modelId="{F3F88800-EEDE-4702-B74B-E44FFE640EAC}">
      <dsp:nvSpPr>
        <dsp:cNvPr id="0" name=""/>
        <dsp:cNvSpPr/>
      </dsp:nvSpPr>
      <dsp:spPr>
        <a:xfrm>
          <a:off x="1731130" y="37866"/>
          <a:ext cx="420042" cy="3471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EBEA2-ABEC-4887-9718-2A3A6F7786F4}">
      <dsp:nvSpPr>
        <dsp:cNvPr id="0" name=""/>
        <dsp:cNvSpPr/>
      </dsp:nvSpPr>
      <dsp:spPr>
        <a:xfrm rot="10800000">
          <a:off x="1941151" y="526470"/>
          <a:ext cx="7289753" cy="420042"/>
        </a:xfrm>
        <a:prstGeom prst="flowChartTerminator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227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b="1" kern="1200" dirty="0"/>
            <a:t>Example of Database Application (COMPANY)</a:t>
          </a:r>
          <a:endParaRPr lang="en-US" sz="2400" b="1" kern="1200" dirty="0"/>
        </a:p>
      </dsp:txBody>
      <dsp:txXfrm rot="10800000">
        <a:off x="2284714" y="587979"/>
        <a:ext cx="6602627" cy="297024"/>
      </dsp:txXfrm>
    </dsp:sp>
    <dsp:sp modelId="{CB6BD3EF-3EE6-4995-BC7D-BBD63C91A2C1}">
      <dsp:nvSpPr>
        <dsp:cNvPr id="0" name=""/>
        <dsp:cNvSpPr/>
      </dsp:nvSpPr>
      <dsp:spPr>
        <a:xfrm>
          <a:off x="1731130" y="526470"/>
          <a:ext cx="420042" cy="4200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B2A7E-6D48-45A3-9770-2DF9B6BCC4CF}">
      <dsp:nvSpPr>
        <dsp:cNvPr id="0" name=""/>
        <dsp:cNvSpPr/>
      </dsp:nvSpPr>
      <dsp:spPr>
        <a:xfrm rot="10800000">
          <a:off x="1941151" y="1051522"/>
          <a:ext cx="7289753" cy="420042"/>
        </a:xfrm>
        <a:prstGeom prst="flowChartTerminator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227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b="1" kern="1200" dirty="0"/>
            <a:t>Entities</a:t>
          </a:r>
          <a:endParaRPr lang="en-US" sz="2400" b="1" kern="1200" dirty="0"/>
        </a:p>
      </dsp:txBody>
      <dsp:txXfrm rot="10800000">
        <a:off x="2284714" y="1113031"/>
        <a:ext cx="6602627" cy="297024"/>
      </dsp:txXfrm>
    </dsp:sp>
    <dsp:sp modelId="{FAA6BEC3-A8AD-4A89-BAC0-D004E3493EEF}">
      <dsp:nvSpPr>
        <dsp:cNvPr id="0" name=""/>
        <dsp:cNvSpPr/>
      </dsp:nvSpPr>
      <dsp:spPr>
        <a:xfrm>
          <a:off x="1731130" y="1051522"/>
          <a:ext cx="420042" cy="4200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1B964A-9B54-4ACA-8D01-90FEB6FCC325}">
      <dsp:nvSpPr>
        <dsp:cNvPr id="0" name=""/>
        <dsp:cNvSpPr/>
      </dsp:nvSpPr>
      <dsp:spPr>
        <a:xfrm rot="10800000">
          <a:off x="1941151" y="1576575"/>
          <a:ext cx="7289753" cy="420042"/>
        </a:xfrm>
        <a:prstGeom prst="flowChartTerminator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227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b="1" kern="1200" dirty="0"/>
            <a:t>Attributes</a:t>
          </a:r>
          <a:endParaRPr lang="en-US" sz="2400" b="1" kern="1200" dirty="0"/>
        </a:p>
      </dsp:txBody>
      <dsp:txXfrm rot="10800000">
        <a:off x="2284714" y="1638084"/>
        <a:ext cx="6602627" cy="297024"/>
      </dsp:txXfrm>
    </dsp:sp>
    <dsp:sp modelId="{9AB4F5DB-0245-4B39-9E2F-98314BF69265}">
      <dsp:nvSpPr>
        <dsp:cNvPr id="0" name=""/>
        <dsp:cNvSpPr/>
      </dsp:nvSpPr>
      <dsp:spPr>
        <a:xfrm>
          <a:off x="1731130" y="1576575"/>
          <a:ext cx="420042" cy="4200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1072E-92CD-418E-BC02-AD7AD57CB29D}">
      <dsp:nvSpPr>
        <dsp:cNvPr id="0" name=""/>
        <dsp:cNvSpPr/>
      </dsp:nvSpPr>
      <dsp:spPr>
        <a:xfrm rot="10800000">
          <a:off x="1941151" y="2101628"/>
          <a:ext cx="7289753" cy="420042"/>
        </a:xfrm>
        <a:prstGeom prst="flowChartTerminator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227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Relationships</a:t>
          </a:r>
        </a:p>
      </dsp:txBody>
      <dsp:txXfrm rot="10800000">
        <a:off x="2284714" y="2163137"/>
        <a:ext cx="6602627" cy="297024"/>
      </dsp:txXfrm>
    </dsp:sp>
    <dsp:sp modelId="{772F0FE8-9E09-4F9E-9210-DA1FAB758D02}">
      <dsp:nvSpPr>
        <dsp:cNvPr id="0" name=""/>
        <dsp:cNvSpPr/>
      </dsp:nvSpPr>
      <dsp:spPr>
        <a:xfrm>
          <a:off x="1731130" y="2101628"/>
          <a:ext cx="420042" cy="4200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77E68-4815-46EE-92D0-F169C1392CD6}">
      <dsp:nvSpPr>
        <dsp:cNvPr id="0" name=""/>
        <dsp:cNvSpPr/>
      </dsp:nvSpPr>
      <dsp:spPr>
        <a:xfrm rot="10800000">
          <a:off x="1941151" y="2626680"/>
          <a:ext cx="7289753" cy="420042"/>
        </a:xfrm>
        <a:prstGeom prst="flowChartTerminator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227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Weak Entity</a:t>
          </a:r>
        </a:p>
      </dsp:txBody>
      <dsp:txXfrm rot="10800000">
        <a:off x="2284714" y="2688189"/>
        <a:ext cx="6602627" cy="297024"/>
      </dsp:txXfrm>
    </dsp:sp>
    <dsp:sp modelId="{A5C59A39-FA1E-45A3-98C6-4767F04ED16B}">
      <dsp:nvSpPr>
        <dsp:cNvPr id="0" name=""/>
        <dsp:cNvSpPr/>
      </dsp:nvSpPr>
      <dsp:spPr>
        <a:xfrm>
          <a:off x="1731130" y="2626680"/>
          <a:ext cx="420042" cy="4200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D05A-65BC-4EFC-A587-6A15DEB8B35E}">
      <dsp:nvSpPr>
        <dsp:cNvPr id="0" name=""/>
        <dsp:cNvSpPr/>
      </dsp:nvSpPr>
      <dsp:spPr>
        <a:xfrm rot="10800000">
          <a:off x="1941151" y="3151733"/>
          <a:ext cx="7289753" cy="420042"/>
        </a:xfrm>
        <a:prstGeom prst="flowChartTerminator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227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Final ER Diagram </a:t>
          </a:r>
        </a:p>
      </dsp:txBody>
      <dsp:txXfrm rot="10800000">
        <a:off x="2284714" y="3213242"/>
        <a:ext cx="6602627" cy="297024"/>
      </dsp:txXfrm>
    </dsp:sp>
    <dsp:sp modelId="{5DC6FB85-75A7-4343-9C29-DDB657375620}">
      <dsp:nvSpPr>
        <dsp:cNvPr id="0" name=""/>
        <dsp:cNvSpPr/>
      </dsp:nvSpPr>
      <dsp:spPr>
        <a:xfrm>
          <a:off x="1731130" y="3151733"/>
          <a:ext cx="420042" cy="4200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27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3657F0CB-EDF5-42DB-B464-86FEADCC62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7078ACB-4088-4E50-AC32-8501FE1B5823}" type="slidenum">
              <a:rPr lang="en-CA" altLang="en-US" sz="1200">
                <a:latin typeface="Tahoma" panose="020B0604030504040204" pitchFamily="34" charset="0"/>
              </a:rPr>
              <a:pPr eaLnBrk="1" hangingPunct="1"/>
              <a:t>17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F76AA23C-8874-47F4-B6DF-98C0DE006D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70E2B9BD-0146-451E-B6EB-9E15A17D14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8711E1A3-C659-44CE-A4CA-FB95A5CBD7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1F59AB3-23A2-41FA-8FA8-7BC748F06A4B}" type="slidenum">
              <a:rPr lang="en-CA" altLang="en-US" sz="1200">
                <a:latin typeface="Tahoma" panose="020B0604030504040204" pitchFamily="34" charset="0"/>
              </a:rPr>
              <a:pPr eaLnBrk="1" hangingPunct="1"/>
              <a:t>18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E87F722-E22D-42B0-BDDA-65A0665CF7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7F32D325-A683-4B61-B51A-5060D2401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marL="228600" indent="-228600"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FE628695-02F7-4F7D-8CF7-364B05A45E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0BC1DAD-A899-42C2-BF60-7E8F41295BFD}" type="slidenum">
              <a:rPr lang="en-CA" altLang="en-US" sz="1200">
                <a:latin typeface="Tahoma" panose="020B0604030504040204" pitchFamily="34" charset="0"/>
              </a:rPr>
              <a:pPr eaLnBrk="1" hangingPunct="1"/>
              <a:t>19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7B47265-DC37-4CC0-8CD3-6877BB3F62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B599B6B9-95D9-409D-AC17-3D1F5D477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FF629F14-1D30-4D9C-945B-5AC3A862E2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61280CE-963B-4E87-BA92-9542E2843479}" type="slidenum">
              <a:rPr lang="en-CA" altLang="en-US" sz="1200">
                <a:latin typeface="Tahoma" panose="020B0604030504040204" pitchFamily="34" charset="0"/>
              </a:rPr>
              <a:pPr eaLnBrk="1" hangingPunct="1"/>
              <a:t>20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7E46F182-6658-4440-A5BC-2CB123ED45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CA1A6606-3B6E-4398-BEB8-35F2D53D2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marL="228600" indent="-228600"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34921D98-FB2A-410B-A2D4-9FD6436004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47D4BD9-B61C-4ACE-8BE8-69430B3FF8CA}" type="slidenum">
              <a:rPr lang="en-CA" altLang="en-US" sz="1200">
                <a:latin typeface="Tahoma" panose="020B0604030504040204" pitchFamily="34" charset="0"/>
              </a:rPr>
              <a:pPr eaLnBrk="1" hangingPunct="1"/>
              <a:t>21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FA461E2-834D-4745-8B50-55182B9874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3D98D0C7-BB30-45B3-A041-DE38B3CCD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694F6C77-8249-4055-9C2E-C0148F5789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603422-4D38-4FA2-92C0-9E8627DF2321}" type="slidenum">
              <a:rPr lang="en-CA" altLang="en-US" sz="1200">
                <a:latin typeface="Tahoma" panose="020B0604030504040204" pitchFamily="34" charset="0"/>
              </a:rPr>
              <a:pPr eaLnBrk="1" hangingPunct="1"/>
              <a:t>22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7C92C01B-59F0-41D9-812D-31BB557B4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3D41859C-0540-4CBC-849A-64DCDB0EE2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0246540B-6518-4D73-9FA7-818B74991A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1002D-2036-4B04-9A5C-8FE6BD29B2E1}" type="slidenum">
              <a:rPr lang="en-CA" altLang="en-US" sz="1200">
                <a:latin typeface="Tahoma" panose="020B0604030504040204" pitchFamily="34" charset="0"/>
              </a:rPr>
              <a:pPr eaLnBrk="1" hangingPunct="1"/>
              <a:t>23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F5D8271B-E5B5-44B5-A71D-A26BCBD19D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379671EF-5D2C-4F7E-A936-558846B6EC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marL="228600" indent="-228600"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6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82A5C840-BDA8-42D9-9D2A-A0D0ADCF88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15EFEA1-606D-4A7F-890D-9CAE5F385F8C}" type="slidenum">
              <a:rPr lang="en-CA" altLang="en-US" sz="1200">
                <a:latin typeface="Tahoma" panose="020B0604030504040204" pitchFamily="34" charset="0"/>
              </a:rPr>
              <a:pPr eaLnBrk="1" hangingPunct="1"/>
              <a:t>26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7FCF5817-9C9E-4F4D-952C-B82C2BB459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0B3F2D-4FB1-40C7-8D0F-3B94214F3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DAA5F7A0-4360-4891-B214-199E2DD676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6882C56-1C76-4459-9A29-789FFAC15A7F}" type="slidenum">
              <a:rPr lang="en-CA" altLang="en-US" sz="1200">
                <a:latin typeface="Tahoma" panose="020B0604030504040204" pitchFamily="34" charset="0"/>
              </a:rPr>
              <a:pPr eaLnBrk="1" hangingPunct="1"/>
              <a:t>27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BAF86003-8BB7-4B44-A6B3-E772BC78DA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82477A70-A42B-43BE-B98C-5579A61803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80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0EEA6728-C840-47D7-886F-BBCC736CBF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6A84057-2FEF-4AFA-9662-490BBCE7DA91}" type="slidenum">
              <a:rPr lang="en-CA" altLang="en-US" sz="1200">
                <a:latin typeface="Tahoma" panose="020B0604030504040204" pitchFamily="34" charset="0"/>
              </a:rPr>
              <a:pPr eaLnBrk="1" hangingPunct="1"/>
              <a:t>28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3F88EC46-C0A3-4E27-A8FE-29ACF4D293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E931A708-64DC-43B6-A79A-50F33919DA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B5869A3C-FFC2-43D7-A85C-D5C44ED92E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584C20E-9331-4E31-BFD6-1D9405D48334}" type="slidenum">
              <a:rPr lang="en-CA" altLang="en-US" sz="1200">
                <a:latin typeface="Tahoma" panose="020B0604030504040204" pitchFamily="34" charset="0"/>
              </a:rPr>
              <a:pPr eaLnBrk="1" hangingPunct="1"/>
              <a:t>29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71EA41C5-4DE8-4ECF-8E58-56DEA89745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B33B3885-8473-4E82-917D-1A12E21E6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9FA604A-DB37-4BDE-ACB5-FFAF310BF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386C37-E9CB-4183-ACBD-1B737613C21C}" type="slidenum">
              <a:rPr lang="en-CA" altLang="en-US" sz="1200">
                <a:latin typeface="Tahoma" panose="020B0604030504040204" pitchFamily="34" charset="0"/>
              </a:rPr>
              <a:pPr eaLnBrk="1" hangingPunct="1"/>
              <a:t>31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2766D972-049F-40C8-A5AD-C6CD909CB7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EFE6DF11-F320-4BB6-9503-BFB7DE6216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CD805850-A706-4CE9-A11E-3767CB0E0F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05DC256-F300-4BE2-8B4F-3C4690776C7A}" type="slidenum">
              <a:rPr lang="en-CA" altLang="en-US" sz="1200">
                <a:latin typeface="Tahoma" panose="020B0604030504040204" pitchFamily="34" charset="0"/>
              </a:rPr>
              <a:pPr eaLnBrk="1" hangingPunct="1"/>
              <a:t>33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F50306EE-E8FD-4023-9AC2-4FDC366E30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A5DF9C8C-F5B2-481F-8BBB-AF36955764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TODO: Talk more about constraints.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B7F4BCFD-92C3-45BC-AD9C-77B4037538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192B275-81B9-4190-87F3-289493078C7A}" type="slidenum">
              <a:rPr lang="en-CA" altLang="en-US" sz="1200">
                <a:latin typeface="Tahoma" panose="020B0604030504040204" pitchFamily="34" charset="0"/>
              </a:rPr>
              <a:pPr eaLnBrk="1" hangingPunct="1"/>
              <a:t>34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C78900F-93CC-4BB5-943A-EA5F4011CB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8AE98829-2236-43CD-909B-5EC0C22C12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498AE56A-7C45-41A4-B87D-4F34BA00C1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23173B-BE99-4DD8-A064-363559970710}" type="slidenum">
              <a:rPr lang="en-CA" altLang="en-US" sz="1200">
                <a:latin typeface="Tahoma" panose="020B0604030504040204" pitchFamily="34" charset="0"/>
              </a:rPr>
              <a:pPr eaLnBrk="1" hangingPunct="1"/>
              <a:t>35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8B409C6D-860B-49A0-8B3A-B54A549A5F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83A5001-2255-49E7-8645-FAA015C61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3099060D-6161-45C1-A7E3-17DB86EFB9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54559D-588B-4BC9-AA20-AF5E3C5B9C6D}" type="slidenum">
              <a:rPr lang="en-CA" altLang="en-US" sz="1200">
                <a:latin typeface="Tahoma" panose="020B0604030504040204" pitchFamily="34" charset="0"/>
              </a:rPr>
              <a:pPr eaLnBrk="1" hangingPunct="1"/>
              <a:t>36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6C1AECC-FCCF-43BA-BE24-B83CFC4142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2A4D3251-3DA3-4B3D-AA68-A524F493D8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TODO: Talk more about constraints.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913E230-F5AF-4519-828F-18B0EAAB3A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27C05F6-D8B0-4867-AD06-ADDC2039C456}" type="slidenum">
              <a:rPr lang="en-CA" altLang="en-US" sz="1200">
                <a:latin typeface="Tahoma" panose="020B0604030504040204" pitchFamily="34" charset="0"/>
              </a:rPr>
              <a:pPr eaLnBrk="1" hangingPunct="1"/>
              <a:t>37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BEDEA1AF-9CFE-4DD5-B883-DF5474B3C9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92956A4E-E5EE-4673-A686-84E4F69B7A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628BC9A7-8C6F-4C1D-A89D-F723236201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5E9153-F546-44DF-9FA8-778D860CC9FB}" type="slidenum">
              <a:rPr lang="en-CA" altLang="en-US" sz="1200">
                <a:latin typeface="Tahoma" panose="020B0604030504040204" pitchFamily="34" charset="0"/>
              </a:rPr>
              <a:pPr eaLnBrk="1" hangingPunct="1"/>
              <a:t>38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F28046-6559-4842-8121-A1E68E60A7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20E64AF9-68AE-4332-8525-66ED53F61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TODO: Talk more about constraints.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1EF75B5B-68B7-4201-9D9E-C7B65712CE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66919DC-EA90-4263-BA86-D20C93F3CC00}" type="slidenum">
              <a:rPr lang="en-CA" altLang="en-US" sz="1200">
                <a:latin typeface="Tahoma" panose="020B0604030504040204" pitchFamily="34" charset="0"/>
              </a:rPr>
              <a:pPr eaLnBrk="1" hangingPunct="1"/>
              <a:t>39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F1D6301A-944F-4785-A848-673F6F8C81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20807782-E39F-439B-B432-CE611FA9D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TODO: Talk more about constraints.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10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BAC3D20D-547C-471D-ACC7-50B404F49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714A4B-1990-4651-A843-AAC2A703D47A}" type="slidenum">
              <a:rPr lang="en-CA" altLang="en-US" sz="1200">
                <a:latin typeface="Tahoma" panose="020B0604030504040204" pitchFamily="34" charset="0"/>
              </a:rPr>
              <a:pPr eaLnBrk="1" hangingPunct="1"/>
              <a:t>40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A0716A05-E1DE-4FC5-A15C-5174AB8C0D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529C0E95-7111-4F59-B12D-509608D37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4469BD32-9D2E-417E-B9D1-DD9B4E930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0234D03-70B3-4018-9E8F-BF6A14A9BC43}" type="slidenum">
              <a:rPr lang="en-CA" altLang="en-US" sz="1200">
                <a:latin typeface="Tahoma" panose="020B0604030504040204" pitchFamily="34" charset="0"/>
              </a:rPr>
              <a:pPr eaLnBrk="1" hangingPunct="1"/>
              <a:t>41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98EC31DE-0AF5-4C1B-8E24-31071576D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78B064D-0D04-4F7B-B24D-7C00FE0997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TODO: Talk more about constraints.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51A634D2-A8F8-4192-9108-77E4CFC0DA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4AC9F57-A8F6-43E5-B808-90D29CE561E0}" type="slidenum">
              <a:rPr lang="en-CA" altLang="en-US" sz="1200">
                <a:latin typeface="Tahoma" panose="020B0604030504040204" pitchFamily="34" charset="0"/>
              </a:rPr>
              <a:pPr eaLnBrk="1" hangingPunct="1"/>
              <a:t>42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B110FB91-ABDE-4938-995A-F7AB6653FA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5E045036-2B6B-4B61-B5E8-D9AC54A4E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505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98D0456-B41E-40B0-B107-4AF2210988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670E7B-642A-43F4-8427-48F6293422E4}" type="slidenum">
              <a:rPr lang="en-CA" altLang="en-US" sz="1200">
                <a:latin typeface="Tahoma" panose="020B0604030504040204" pitchFamily="34" charset="0"/>
              </a:rPr>
              <a:pPr eaLnBrk="1" hangingPunct="1"/>
              <a:t>43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456AD57-C061-48D7-A3BE-4AA7AD15A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6AB3FB97-E6FA-484A-AE6C-A0876C1661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375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34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E9B818C2-DA12-43F1-B84E-A312DE6E4C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2A47B0F-76BF-4C16-BC83-B8430184504A}" type="slidenum">
              <a:rPr lang="en-CA" altLang="en-US" sz="1200">
                <a:latin typeface="Tahoma" panose="020B0604030504040204" pitchFamily="34" charset="0"/>
              </a:rPr>
              <a:pPr eaLnBrk="1" hangingPunct="1"/>
              <a:t>46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8EC731DF-8ECC-4CDC-908C-96DF6EA53C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37850AFA-263D-49F3-BB9D-1A938CD0A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58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91CEE67D-E0C4-4C8A-80FC-6ADB58555C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7EB3212-82F6-4746-9C72-1BE769085B4D}" type="slidenum">
              <a:rPr lang="en-CA" altLang="en-US" sz="1200">
                <a:latin typeface="Tahoma" panose="020B0604030504040204" pitchFamily="34" charset="0"/>
              </a:rPr>
              <a:pPr eaLnBrk="1" hangingPunct="1"/>
              <a:t>49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2B83E4AF-0A16-47E1-A200-575B6F7963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F213914D-2152-4CFD-98F4-928983E1B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232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69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3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49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4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88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3AB02BB0-90BB-418C-992E-43FAE96DFC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86750ED-5614-4872-9A57-502E4FA95426}" type="slidenum">
              <a:rPr lang="en-CA" altLang="en-US" sz="1200">
                <a:latin typeface="Tahoma" panose="020B0604030504040204" pitchFamily="34" charset="0"/>
              </a:rPr>
              <a:pPr eaLnBrk="1" hangingPunct="1"/>
              <a:t>12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D3D30165-44F6-4909-B875-219CD36B7B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EB1EA9A5-869B-42A8-9CEF-FADB799A5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1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5653726" y="359999"/>
            <a:ext cx="3221174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5385309" y="711624"/>
            <a:ext cx="3221174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5653726" y="724153"/>
            <a:ext cx="268417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5653726" y="5739960"/>
            <a:ext cx="268417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903843" y="2042319"/>
            <a:ext cx="2376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903843" y="5166705"/>
            <a:ext cx="2376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5113257" y="4469672"/>
            <a:ext cx="540468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3049386" y="0"/>
            <a:ext cx="3045230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3187805" y="5778000"/>
            <a:ext cx="2768391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645" y="360000"/>
            <a:ext cx="3011557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540000" y="720000"/>
            <a:ext cx="80649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3049386" y="0"/>
            <a:ext cx="3045230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3187805" y="5778000"/>
            <a:ext cx="2768391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645" y="360000"/>
            <a:ext cx="3011557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540000" y="720000"/>
            <a:ext cx="80649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54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89" y="2453081"/>
            <a:ext cx="3011557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8334000" y="2385000"/>
            <a:ext cx="81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1863001" y="-612899"/>
            <a:ext cx="5418000" cy="80838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530100" y="5778001"/>
            <a:ext cx="27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27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443" y="2453081"/>
            <a:ext cx="3011557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8603999" y="2385000"/>
            <a:ext cx="54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1863001" y="-612899"/>
            <a:ext cx="5418000" cy="80838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8343901" y="720000"/>
            <a:ext cx="27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54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89" y="2453081"/>
            <a:ext cx="3011557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8334000" y="2385000"/>
            <a:ext cx="81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1863001" y="-612899"/>
            <a:ext cx="5418000" cy="80838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530100" y="5778001"/>
            <a:ext cx="27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540000" y="720000"/>
            <a:ext cx="80649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987425"/>
            <a:ext cx="2949178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5653726" y="359999"/>
            <a:ext cx="3221174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5385309" y="711624"/>
            <a:ext cx="3221174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5653726" y="724153"/>
            <a:ext cx="268417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5653726" y="5739960"/>
            <a:ext cx="268417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113257" y="4469672"/>
            <a:ext cx="540468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903843" y="2042319"/>
            <a:ext cx="2376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903843" y="5166705"/>
            <a:ext cx="2376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0000" y="720000"/>
            <a:ext cx="5113725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3"/>
              </a:buClr>
              <a:buFont typeface="Wingdings" panose="05000000000000000000" pitchFamily="2" charset="2"/>
              <a:buChar char="Ø"/>
              <a:defRPr sz="2800"/>
            </a:lvl1pPr>
            <a:lvl2pPr>
              <a:buClr>
                <a:schemeClr val="accent3"/>
              </a:buClr>
              <a:defRPr sz="2400">
                <a:solidFill>
                  <a:srgbClr val="002060"/>
                </a:solidFill>
              </a:defRPr>
            </a:lvl2pPr>
            <a:lvl3pPr>
              <a:buClr>
                <a:schemeClr val="accent3"/>
              </a:buCl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3289500" y="0"/>
            <a:ext cx="2565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3019500" y="359999"/>
            <a:ext cx="27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5854500" y="359999"/>
            <a:ext cx="27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3289500" y="6498000"/>
            <a:ext cx="2565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992C79-6EF5-471A-B5E4-0C85E47D461C}"/>
              </a:ext>
            </a:extLst>
          </p:cNvPr>
          <p:cNvGrpSpPr/>
          <p:nvPr userDrawn="1"/>
        </p:nvGrpSpPr>
        <p:grpSpPr>
          <a:xfrm>
            <a:off x="-2069" y="0"/>
            <a:ext cx="9158688" cy="6858000"/>
            <a:chOff x="-2759" y="0"/>
            <a:chExt cx="12211584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B85074-70C0-4909-B982-36B9C72D6465}"/>
                </a:ext>
              </a:extLst>
            </p:cNvPr>
            <p:cNvSpPr/>
            <p:nvPr/>
          </p:nvSpPr>
          <p:spPr>
            <a:xfrm>
              <a:off x="0" y="0"/>
              <a:ext cx="12192000" cy="116114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597EC0-AFED-44C7-803B-6F5E09D7B959}"/>
                </a:ext>
              </a:extLst>
            </p:cNvPr>
            <p:cNvSpPr/>
            <p:nvPr/>
          </p:nvSpPr>
          <p:spPr>
            <a:xfrm>
              <a:off x="14068" y="6741886"/>
              <a:ext cx="12192000" cy="116114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9A2A60-416D-4C96-8F9C-38E5877E4949}"/>
                </a:ext>
              </a:extLst>
            </p:cNvPr>
            <p:cNvSpPr/>
            <p:nvPr/>
          </p:nvSpPr>
          <p:spPr>
            <a:xfrm>
              <a:off x="-2759" y="0"/>
              <a:ext cx="118872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648D27-CF45-4219-ACB8-8A6B8DC77C32}"/>
                </a:ext>
              </a:extLst>
            </p:cNvPr>
            <p:cNvSpPr/>
            <p:nvPr/>
          </p:nvSpPr>
          <p:spPr>
            <a:xfrm>
              <a:off x="12089953" y="0"/>
              <a:ext cx="118872" cy="674188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8604900" y="6138000"/>
            <a:ext cx="27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188" y="894522"/>
            <a:ext cx="1933162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189" y="3856384"/>
            <a:ext cx="1933161" cy="2107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6438476" y="713698"/>
            <a:ext cx="215967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6688900" y="0"/>
            <a:ext cx="165882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0000" y="720000"/>
            <a:ext cx="56241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10000" y="0"/>
            <a:ext cx="189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810000" y="5760000"/>
            <a:ext cx="189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13" y="213692"/>
            <a:ext cx="1709530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0000" y="2304001"/>
            <a:ext cx="189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80173" y="2674145"/>
            <a:ext cx="4897040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8076375" y="5395300"/>
            <a:ext cx="27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528290" y="713698"/>
            <a:ext cx="8075712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0000" y="720000"/>
            <a:ext cx="80649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2790000" y="359999"/>
            <a:ext cx="3564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3060000" y="711624"/>
            <a:ext cx="3024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8606484" y="360001"/>
            <a:ext cx="268417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4301766" y="5778000"/>
            <a:ext cx="54046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384000" y="924339"/>
            <a:ext cx="2376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384000" y="5166705"/>
            <a:ext cx="2376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9858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005264"/>
            <a:ext cx="78867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4301766" y="5778000"/>
            <a:ext cx="540469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4301766" y="0"/>
            <a:ext cx="54046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737874"/>
            <a:ext cx="3868340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737874"/>
            <a:ext cx="3887391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270000" y="360000"/>
            <a:ext cx="86049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4522"/>
            <a:ext cx="78867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6"/>
            <a:ext cx="78867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2784" y="6236850"/>
            <a:ext cx="30861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6306" y="6236850"/>
            <a:ext cx="20574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540000" y="720000"/>
            <a:ext cx="80649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0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7" Type="http://schemas.openxmlformats.org/officeDocument/2006/relationships/image" Target="../media/image1.png"/><Relationship Id="rId2" Type="http://schemas.microsoft.com/office/2007/relationships/media" Target="../media/media27.m4a"/><Relationship Id="rId1" Type="http://schemas.openxmlformats.org/officeDocument/2006/relationships/tags" Target="../tags/tag19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2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2" Type="http://schemas.microsoft.com/office/2007/relationships/media" Target="../media/media31.m4a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4a"/><Relationship Id="rId2" Type="http://schemas.microsoft.com/office/2007/relationships/media" Target="../media/media32.m4a"/><Relationship Id="rId1" Type="http://schemas.openxmlformats.org/officeDocument/2006/relationships/tags" Target="../tags/tag2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4a"/><Relationship Id="rId2" Type="http://schemas.microsoft.com/office/2007/relationships/media" Target="../media/media33.m4a"/><Relationship Id="rId1" Type="http://schemas.openxmlformats.org/officeDocument/2006/relationships/tags" Target="../tags/tag2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m4a"/><Relationship Id="rId2" Type="http://schemas.microsoft.com/office/2007/relationships/media" Target="../media/media34.m4a"/><Relationship Id="rId1" Type="http://schemas.openxmlformats.org/officeDocument/2006/relationships/tags" Target="../tags/tag2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m4a"/><Relationship Id="rId2" Type="http://schemas.microsoft.com/office/2007/relationships/media" Target="../media/media35.m4a"/><Relationship Id="rId1" Type="http://schemas.openxmlformats.org/officeDocument/2006/relationships/tags" Target="../tags/tag2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m4a"/><Relationship Id="rId2" Type="http://schemas.microsoft.com/office/2007/relationships/media" Target="../media/media36.m4a"/><Relationship Id="rId1" Type="http://schemas.openxmlformats.org/officeDocument/2006/relationships/tags" Target="../tags/tag2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m4a"/><Relationship Id="rId2" Type="http://schemas.microsoft.com/office/2007/relationships/media" Target="../media/media37.m4a"/><Relationship Id="rId1" Type="http://schemas.openxmlformats.org/officeDocument/2006/relationships/tags" Target="../tags/tag2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m4a"/><Relationship Id="rId2" Type="http://schemas.microsoft.com/office/2007/relationships/media" Target="../media/media39.m4a"/><Relationship Id="rId1" Type="http://schemas.openxmlformats.org/officeDocument/2006/relationships/tags" Target="../tags/tag2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40.m4a"/><Relationship Id="rId2" Type="http://schemas.microsoft.com/office/2007/relationships/media" Target="../media/media40.m4a"/><Relationship Id="rId1" Type="http://schemas.openxmlformats.org/officeDocument/2006/relationships/tags" Target="../tags/tag2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1.m4a"/><Relationship Id="rId2" Type="http://schemas.microsoft.com/office/2007/relationships/media" Target="../media/media41.m4a"/><Relationship Id="rId1" Type="http://schemas.openxmlformats.org/officeDocument/2006/relationships/tags" Target="../tags/tag3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2.m4a"/><Relationship Id="rId2" Type="http://schemas.microsoft.com/office/2007/relationships/media" Target="../media/media42.m4a"/><Relationship Id="rId1" Type="http://schemas.openxmlformats.org/officeDocument/2006/relationships/tags" Target="../tags/tag3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5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5.m4a"/><Relationship Id="rId2" Type="http://schemas.microsoft.com/office/2007/relationships/media" Target="../media/media45.m4a"/><Relationship Id="rId1" Type="http://schemas.openxmlformats.org/officeDocument/2006/relationships/tags" Target="../tags/tag3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6.m4a"/><Relationship Id="rId2" Type="http://schemas.microsoft.com/office/2007/relationships/media" Target="../media/media46.m4a"/><Relationship Id="rId1" Type="http://schemas.openxmlformats.org/officeDocument/2006/relationships/tags" Target="../tags/tag3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8.m4a"/><Relationship Id="rId2" Type="http://schemas.microsoft.com/office/2007/relationships/media" Target="../media/media48.m4a"/><Relationship Id="rId1" Type="http://schemas.openxmlformats.org/officeDocument/2006/relationships/tags" Target="../tags/tag3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0A93-8646-4F93-9BF9-269D51F1D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00" y="3015789"/>
            <a:ext cx="8051231" cy="1542143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Lecture 5</a:t>
            </a:r>
            <a:br>
              <a:rPr lang="en-US" sz="4800" b="1" dirty="0"/>
            </a:br>
            <a:r>
              <a:rPr lang="en-US" dirty="0"/>
              <a:t>Data Modeling Using the Entity–Relationship (ER) Model	</a:t>
            </a:r>
            <a:br>
              <a:rPr lang="en-US" dirty="0"/>
            </a:br>
            <a:endParaRPr lang="en-US" sz="4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E3C0B9-4422-4A8A-96E3-1ACF393C8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32"/>
    </mc:Choice>
    <mc:Fallback xmlns="">
      <p:transition spd="slow" advTm="49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931D-3F9E-45A8-97A1-FA31562F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“Mini-world” Description</a:t>
            </a:r>
            <a:endParaRPr lang="en-US" dirty="0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88A6DE51-7CDC-435B-A4F8-C18F88F7D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460695"/>
            <a:ext cx="7696200" cy="352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55000"/>
              <a:buFont typeface="Wingdings" panose="05000000000000000000" pitchFamily="2" charset="2"/>
              <a:buNone/>
            </a:pPr>
            <a:endParaRPr lang="en-US" altLang="en-US" i="1" dirty="0">
              <a:solidFill>
                <a:srgbClr val="8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prstClr val="black"/>
                </a:solidFill>
                <a:latin typeface="Garamond"/>
              </a:rPr>
              <a:t>Concerning </a:t>
            </a:r>
            <a:r>
              <a:rPr lang="en-US" altLang="en-US" i="1" dirty="0">
                <a:solidFill>
                  <a:prstClr val="black"/>
                </a:solidFill>
                <a:latin typeface="Garamond"/>
              </a:rPr>
              <a:t>the Dependent</a:t>
            </a:r>
            <a:endParaRPr lang="en-US" altLang="en-US" i="1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cs typeface="Arial" panose="020B0604020202020204" pitchFamily="34" charset="0"/>
              </a:rPr>
              <a:t>we record each dependent’s </a:t>
            </a:r>
            <a:r>
              <a:rPr lang="en-US" altLang="en-US" i="1" dirty="0">
                <a:solidFill>
                  <a:schemeClr val="hlink"/>
                </a:solidFill>
                <a:cs typeface="Arial" panose="020B0604020202020204" pitchFamily="34" charset="0"/>
              </a:rPr>
              <a:t>first name</a:t>
            </a:r>
            <a:r>
              <a:rPr lang="en-US" altLang="en-US" i="1" dirty="0">
                <a:solidFill>
                  <a:srgbClr val="800000"/>
                </a:solidFill>
                <a:cs typeface="Arial" panose="020B0604020202020204" pitchFamily="34" charset="0"/>
              </a:rPr>
              <a:t>, </a:t>
            </a:r>
            <a:r>
              <a:rPr lang="en-US" altLang="en-US" i="1" dirty="0">
                <a:solidFill>
                  <a:schemeClr val="hlink"/>
                </a:solidFill>
                <a:cs typeface="Arial" panose="020B0604020202020204" pitchFamily="34" charset="0"/>
              </a:rPr>
              <a:t>gender</a:t>
            </a:r>
            <a:r>
              <a:rPr lang="en-US" altLang="en-US" i="1" dirty="0">
                <a:solidFill>
                  <a:srgbClr val="800000"/>
                </a:solidFill>
                <a:cs typeface="Arial" panose="020B0604020202020204" pitchFamily="34" charset="0"/>
              </a:rPr>
              <a:t>, </a:t>
            </a:r>
            <a:r>
              <a:rPr lang="en-US" altLang="en-US" i="1" dirty="0">
                <a:solidFill>
                  <a:schemeClr val="hlink"/>
                </a:solidFill>
                <a:cs typeface="Arial" panose="020B0604020202020204" pitchFamily="34" charset="0"/>
              </a:rPr>
              <a:t>birth date</a:t>
            </a:r>
            <a:r>
              <a:rPr lang="en-US" altLang="en-US" i="1" dirty="0">
                <a:solidFill>
                  <a:srgbClr val="800000"/>
                </a:solidFill>
                <a:cs typeface="Arial" panose="020B0604020202020204" pitchFamily="34" charset="0"/>
              </a:rPr>
              <a:t>, and relationship to the employee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55000"/>
              <a:buFont typeface="Wingdings" panose="05000000000000000000" pitchFamily="2" charset="2"/>
              <a:buChar char="Ø"/>
            </a:pPr>
            <a:endParaRPr lang="en-US" altLang="en-US" i="1" dirty="0">
              <a:solidFill>
                <a:srgbClr val="800000"/>
              </a:solidFill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b="1" u="sng" dirty="0">
                <a:solidFill>
                  <a:schemeClr val="tx2"/>
                </a:solidFill>
                <a:cs typeface="Arial" panose="020B0604020202020204" pitchFamily="34" charset="0"/>
              </a:rPr>
              <a:t>Step # 2 : Build the database ER diagram (conceptual schema design):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55000"/>
              <a:buFont typeface="Wingdings" panose="05000000000000000000" pitchFamily="2" charset="2"/>
              <a:buChar char="Ø"/>
            </a:pPr>
            <a:endParaRPr lang="en-US" altLang="en-US" b="1" u="sng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7DE9A-DC5E-4B74-BCC3-6FC5F84EF2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B33359-6029-4D4A-8B81-04D88C764CC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595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70"/>
    </mc:Choice>
    <mc:Fallback xmlns="">
      <p:transition spd="slow" advTm="46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51F128-A53C-4822-A517-DC9AACCF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1183" y="213692"/>
            <a:ext cx="2279373" cy="18586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F4DC80-D765-443C-B33E-22490DDF5A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/>
        </p:blipFill>
        <p:spPr>
          <a:xfrm>
            <a:off x="14068" y="1440658"/>
            <a:ext cx="3474720" cy="439743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9181" y="2674143"/>
            <a:ext cx="5083127" cy="1509713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b="1" dirty="0"/>
              <a:t>Entities</a:t>
            </a:r>
          </a:p>
          <a:p>
            <a:pPr>
              <a:lnSpc>
                <a:spcPct val="80000"/>
              </a:lnSpc>
            </a:pPr>
            <a:endParaRPr lang="en-US" alt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1462-F3BD-4513-AD67-797A36515B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61950A9-3240-4A6D-88F8-3AF493E6B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"/>
    </mc:Choice>
    <mc:Fallback xmlns="">
      <p:transition spd="slow" advTm="5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27A57F0D-5108-43B8-841B-9F1B717CB7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Entities</a:t>
            </a:r>
          </a:p>
        </p:txBody>
      </p:sp>
      <p:sp>
        <p:nvSpPr>
          <p:cNvPr id="976899" name="Rectangle 3">
            <a:extLst>
              <a:ext uri="{FF2B5EF4-FFF2-40B4-BE49-F238E27FC236}">
                <a16:creationId xmlns:a16="http://schemas.microsoft.com/office/drawing/2014/main" id="{54957074-ABAC-4FC9-9EBC-ED17E8C1A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Entities are specific objects or things in the mini-world that are represented in the database.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For example:</a:t>
            </a:r>
          </a:p>
          <a:p>
            <a:pPr lvl="1" eaLnBrk="1" hangingPunct="1"/>
            <a:r>
              <a:rPr lang="en-US" altLang="en-US"/>
              <a:t>The EMPLOYEE John Smith, </a:t>
            </a:r>
          </a:p>
          <a:p>
            <a:pPr lvl="1" eaLnBrk="1" hangingPunct="1"/>
            <a:r>
              <a:rPr lang="en-US" altLang="en-US"/>
              <a:t>The Research DEPARTMENT, </a:t>
            </a:r>
          </a:p>
          <a:p>
            <a:pPr lvl="1" eaLnBrk="1" hangingPunct="1"/>
            <a:r>
              <a:rPr lang="en-US" altLang="en-US"/>
              <a:t>The ProductX PROJECT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CA09AA-50D6-4459-A382-7C5E3128F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1F3047-FF82-4115-A217-B7B07D7E03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10"/>
    </mc:Choice>
    <mc:Fallback xmlns="">
      <p:transition spd="slow" advTm="34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B7E27FA0-F2F3-4C58-A8EB-75F3FDA7F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Entity Type &amp; Entity Set</a:t>
            </a:r>
          </a:p>
        </p:txBody>
      </p:sp>
      <p:sp>
        <p:nvSpPr>
          <p:cNvPr id="962563" name="Rectangle 3">
            <a:extLst>
              <a:ext uri="{FF2B5EF4-FFF2-40B4-BE49-F238E27FC236}">
                <a16:creationId xmlns:a16="http://schemas.microsoft.com/office/drawing/2014/main" id="{518F1589-B80A-40A9-A21E-62222572CB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Each </a:t>
            </a:r>
            <a:r>
              <a:rPr lang="en-US" altLang="en-US" b="1">
                <a:solidFill>
                  <a:schemeClr val="hlink"/>
                </a:solidFill>
              </a:rPr>
              <a:t>Entity Type</a:t>
            </a:r>
            <a:r>
              <a:rPr lang="en-US" altLang="en-US"/>
              <a:t> will have a collection of entities stored in the database</a:t>
            </a:r>
          </a:p>
          <a:p>
            <a:pPr lvl="1" eaLnBrk="1" hangingPunct="1"/>
            <a:r>
              <a:rPr lang="en-US" altLang="en-US" sz="2800"/>
              <a:t>Called the </a:t>
            </a:r>
            <a:r>
              <a:rPr lang="en-US" altLang="en-US" sz="2800" b="1">
                <a:solidFill>
                  <a:schemeClr val="hlink"/>
                </a:solidFill>
              </a:rPr>
              <a:t>Entity Set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Same name (EMPLOYEE) used to refer to both the entity type and the entity set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Entity set is the current </a:t>
            </a:r>
            <a:r>
              <a:rPr lang="en-US" altLang="en-US" i="1"/>
              <a:t>state</a:t>
            </a:r>
            <a:r>
              <a:rPr lang="en-US" altLang="en-US"/>
              <a:t> of the entities of that type that are stored in the database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C7006-3D29-40C8-A348-5BAE5DBBD8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5AD809D-361B-4E3B-BCDF-A1E38B5C0B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08"/>
    </mc:Choice>
    <mc:Fallback xmlns="">
      <p:transition spd="slow" advTm="105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1868B5B1-4A2A-4CC5-BEA3-3F9C648767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Initial Design of Entity Types for the COMPANY </a:t>
            </a:r>
            <a:r>
              <a:rPr lang="en-US" altLang="en-US" sz="2400" dirty="0"/>
              <a:t> </a:t>
            </a:r>
            <a:r>
              <a:rPr lang="en-US" altLang="en-US" dirty="0"/>
              <a:t>Database Schema</a:t>
            </a:r>
          </a:p>
        </p:txBody>
      </p:sp>
      <p:sp>
        <p:nvSpPr>
          <p:cNvPr id="969731" name="Rectangle 3">
            <a:extLst>
              <a:ext uri="{FF2B5EF4-FFF2-40B4-BE49-F238E27FC236}">
                <a16:creationId xmlns:a16="http://schemas.microsoft.com/office/drawing/2014/main" id="{56A73D81-4471-41B6-A863-E9D949729E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994438"/>
            <a:ext cx="7886700" cy="4137853"/>
          </a:xfrm>
        </p:spPr>
        <p:txBody>
          <a:bodyPr/>
          <a:lstStyle/>
          <a:p>
            <a:pPr eaLnBrk="1" hangingPunct="1"/>
            <a:r>
              <a:rPr lang="en-US" altLang="en-US"/>
              <a:t>Based on the requirements, we can identify four initial entity types in the COMPANY database:</a:t>
            </a:r>
          </a:p>
          <a:p>
            <a:pPr lvl="1" eaLnBrk="1" hangingPunct="1"/>
            <a:r>
              <a:rPr lang="en-US" altLang="en-US"/>
              <a:t>DEPARTMENT</a:t>
            </a:r>
          </a:p>
          <a:p>
            <a:pPr lvl="1" eaLnBrk="1" hangingPunct="1"/>
            <a:r>
              <a:rPr lang="en-US" altLang="en-US"/>
              <a:t>PROJECT</a:t>
            </a:r>
          </a:p>
          <a:p>
            <a:pPr lvl="1" eaLnBrk="1" hangingPunct="1"/>
            <a:r>
              <a:rPr lang="en-US" altLang="en-US"/>
              <a:t>EMPLOYEE</a:t>
            </a:r>
          </a:p>
          <a:p>
            <a:pPr lvl="1" eaLnBrk="1" hangingPunct="1"/>
            <a:r>
              <a:rPr lang="en-US" altLang="en-US"/>
              <a:t>DEPENDENT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Their initial design is shown on the following slide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37C5D-2ECA-4E02-9786-871BD952B9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017061-2843-4525-BBC3-C26EE0C7D4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1"/>
    </mc:Choice>
    <mc:Fallback xmlns="">
      <p:transition spd="slow" advTm="37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8483-9085-4DD3-87EC-2A22D105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B244AC52-4542-48B9-9E6E-CD1B48031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067692"/>
            <a:ext cx="778383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en-US" altLang="en-US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2"/>
                </a:solidFill>
              </a:rPr>
              <a:t> In ER diagrams, an entity is displayed in a rectangular box</a:t>
            </a:r>
          </a:p>
        </p:txBody>
      </p:sp>
      <p:sp>
        <p:nvSpPr>
          <p:cNvPr id="931843" name="Rectangle 3">
            <a:extLst>
              <a:ext uri="{FF2B5EF4-FFF2-40B4-BE49-F238E27FC236}">
                <a16:creationId xmlns:a16="http://schemas.microsoft.com/office/drawing/2014/main" id="{254CDFDB-84BF-41EC-8BB2-BAA72115E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8956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931844" name="Rectangle 4">
            <a:extLst>
              <a:ext uri="{FF2B5EF4-FFF2-40B4-BE49-F238E27FC236}">
                <a16:creationId xmlns:a16="http://schemas.microsoft.com/office/drawing/2014/main" id="{649E606C-5E8D-4D93-9A45-AD515883B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8006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department</a:t>
            </a:r>
          </a:p>
        </p:txBody>
      </p:sp>
      <p:sp>
        <p:nvSpPr>
          <p:cNvPr id="931845" name="Rectangle 5">
            <a:extLst>
              <a:ext uri="{FF2B5EF4-FFF2-40B4-BE49-F238E27FC236}">
                <a16:creationId xmlns:a16="http://schemas.microsoft.com/office/drawing/2014/main" id="{A3361894-BB53-4F47-A6F1-FDBC31608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910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931846" name="Rectangle 6">
            <a:extLst>
              <a:ext uri="{FF2B5EF4-FFF2-40B4-BE49-F238E27FC236}">
                <a16:creationId xmlns:a16="http://schemas.microsoft.com/office/drawing/2014/main" id="{15F09ACA-61C9-4E98-ABD0-3F14A7EF4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4765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dirty="0">
                <a:latin typeface="Times New Roman" panose="02020603050405020304" pitchFamily="18" charset="0"/>
                <a:cs typeface="Arial" panose="020B0604020202020204" pitchFamily="34" charset="0"/>
              </a:rPr>
              <a:t>dependent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E44FE-40D2-475D-BAA0-F50E1DD79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01512CA-2C29-4A57-9EDB-178B1E5157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26"/>
    </mc:Choice>
    <mc:Fallback xmlns="">
      <p:transition spd="slow" advTm="42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3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3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3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3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31843" grpId="0" animBg="1"/>
      <p:bldP spid="931844" grpId="0" animBg="1"/>
      <p:bldP spid="931845" grpId="0" animBg="1"/>
      <p:bldP spid="9318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51F128-A53C-4822-A517-DC9AACCF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1183" y="213692"/>
            <a:ext cx="2279373" cy="18586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F4DC80-D765-443C-B33E-22490DDF5A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/>
        </p:blipFill>
        <p:spPr>
          <a:xfrm>
            <a:off x="14068" y="1440658"/>
            <a:ext cx="3474720" cy="439743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9181" y="2674143"/>
            <a:ext cx="5083127" cy="1509713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b="1" dirty="0"/>
              <a:t>Attributes</a:t>
            </a:r>
          </a:p>
          <a:p>
            <a:pPr>
              <a:lnSpc>
                <a:spcPct val="80000"/>
              </a:lnSpc>
            </a:pPr>
            <a:endParaRPr lang="en-US" alt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9BE6CB-5AA7-4B71-9ECD-52159DD8E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9AEDAB6-DADA-4863-B41A-39800254AA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2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6"/>
    </mc:Choice>
    <mc:Fallback xmlns="">
      <p:transition spd="slow" advTm="9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4F51EF32-86F5-43FE-BDE7-58049FB73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Attributes</a:t>
            </a:r>
          </a:p>
        </p:txBody>
      </p:sp>
      <p:sp>
        <p:nvSpPr>
          <p:cNvPr id="970755" name="Rectangle 3">
            <a:extLst>
              <a:ext uri="{FF2B5EF4-FFF2-40B4-BE49-F238E27FC236}">
                <a16:creationId xmlns:a16="http://schemas.microsoft.com/office/drawing/2014/main" id="{0B0FCBA2-03BB-4B87-B7CC-B49F4CABAB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547446"/>
            <a:ext cx="7886700" cy="438789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Attributes are properties used to describe an entity.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For 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an EMPLOYEE entity may have the attributes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dirty="0"/>
              <a:t>Name, SSN, Address, Gender, </a:t>
            </a:r>
            <a:r>
              <a:rPr lang="en-US" altLang="en-US" dirty="0" err="1"/>
              <a:t>BirthDate</a:t>
            </a: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A specific entity will have a value for each of its attributes.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For 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a specific employee entity may have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dirty="0"/>
              <a:t>Name='John Smith', SSN='123456789', Address ='731, Fondren, Houston, TX', Gender='M', </a:t>
            </a:r>
            <a:r>
              <a:rPr lang="en-US" altLang="en-US" dirty="0" err="1"/>
              <a:t>BirthDate</a:t>
            </a:r>
            <a:r>
              <a:rPr lang="en-US" altLang="en-US" dirty="0"/>
              <a:t>='09-JAN-55‘</a:t>
            </a:r>
            <a:endParaRPr lang="en-US" altLang="en-US" sz="2400" dirty="0">
              <a:solidFill>
                <a:srgbClr val="8000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SzPct val="55000"/>
            </a:pPr>
            <a:r>
              <a:rPr lang="en-US" altLang="en-US" dirty="0"/>
              <a:t>Each attribute has a value set (or data type) associated with it – e.g. integer, string, subrange,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9AB99A-B07F-41C1-AD2E-78007E825C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0C328A7-646D-41AA-97E0-9B96899630C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47"/>
    </mc:Choice>
    <mc:Fallback xmlns="">
      <p:transition spd="slow" advTm="97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6C6E-A458-403A-91A5-F5F3BFC2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11165"/>
            <a:ext cx="7886700" cy="796166"/>
          </a:xfrm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grpSp>
        <p:nvGrpSpPr>
          <p:cNvPr id="978946" name="Group 2">
            <a:extLst>
              <a:ext uri="{FF2B5EF4-FFF2-40B4-BE49-F238E27FC236}">
                <a16:creationId xmlns:a16="http://schemas.microsoft.com/office/drawing/2014/main" id="{13ABF204-FDA8-48B8-8BA5-A3704D8E2797}"/>
              </a:ext>
            </a:extLst>
          </p:cNvPr>
          <p:cNvGrpSpPr>
            <a:grpSpLocks/>
          </p:cNvGrpSpPr>
          <p:nvPr/>
        </p:nvGrpSpPr>
        <p:grpSpPr bwMode="auto">
          <a:xfrm>
            <a:off x="5358618" y="4608342"/>
            <a:ext cx="2362200" cy="685800"/>
            <a:chOff x="3216" y="2544"/>
            <a:chExt cx="1488" cy="432"/>
          </a:xfrm>
        </p:grpSpPr>
        <p:sp>
          <p:nvSpPr>
            <p:cNvPr id="17458" name="Line 3">
              <a:extLst>
                <a:ext uri="{FF2B5EF4-FFF2-40B4-BE49-F238E27FC236}">
                  <a16:creationId xmlns:a16="http://schemas.microsoft.com/office/drawing/2014/main" id="{9CB2ECA1-19CC-4CF6-B677-1AEFB99A1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2544"/>
              <a:ext cx="14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9" name="Line 4">
              <a:extLst>
                <a:ext uri="{FF2B5EF4-FFF2-40B4-BE49-F238E27FC236}">
                  <a16:creationId xmlns:a16="http://schemas.microsoft.com/office/drawing/2014/main" id="{D4DD9AA3-8D75-4966-83FC-8E31528EA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59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0" name="Line 5">
              <a:extLst>
                <a:ext uri="{FF2B5EF4-FFF2-40B4-BE49-F238E27FC236}">
                  <a16:creationId xmlns:a16="http://schemas.microsoft.com/office/drawing/2014/main" id="{9F05B213-9C0D-40BA-964C-B1CBDDA8C8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544"/>
              <a:ext cx="24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1" name="Oval 6">
              <a:extLst>
                <a:ext uri="{FF2B5EF4-FFF2-40B4-BE49-F238E27FC236}">
                  <a16:creationId xmlns:a16="http://schemas.microsoft.com/office/drawing/2014/main" id="{DF3CC483-8814-40BF-8857-ADCF51DF3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73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u="sng">
                  <a:latin typeface="Times New Roman" panose="02020603050405020304" pitchFamily="18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17462" name="Oval 7">
              <a:extLst>
                <a:ext uri="{FF2B5EF4-FFF2-40B4-BE49-F238E27FC236}">
                  <a16:creationId xmlns:a16="http://schemas.microsoft.com/office/drawing/2014/main" id="{A8837777-A6C0-41C9-8B7B-AB01439F0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784"/>
              <a:ext cx="432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u="sng">
                  <a:latin typeface="Times New Roman" panose="02020603050405020304" pitchFamily="18" charset="0"/>
                  <a:cs typeface="Arial" panose="020B0604020202020204" pitchFamily="34" charset="0"/>
                </a:rPr>
                <a:t>number</a:t>
              </a:r>
            </a:p>
          </p:txBody>
        </p:sp>
        <p:sp>
          <p:nvSpPr>
            <p:cNvPr id="17463" name="Oval 8">
              <a:extLst>
                <a:ext uri="{FF2B5EF4-FFF2-40B4-BE49-F238E27FC236}">
                  <a16:creationId xmlns:a16="http://schemas.microsoft.com/office/drawing/2014/main" id="{64563367-B202-48F8-9197-B37216B62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784"/>
              <a:ext cx="480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grpSp>
        <p:nvGrpSpPr>
          <p:cNvPr id="978953" name="Group 9">
            <a:extLst>
              <a:ext uri="{FF2B5EF4-FFF2-40B4-BE49-F238E27FC236}">
                <a16:creationId xmlns:a16="http://schemas.microsoft.com/office/drawing/2014/main" id="{8E4390BA-4CD0-4F83-B459-6B9256BDDFC9}"/>
              </a:ext>
            </a:extLst>
          </p:cNvPr>
          <p:cNvGrpSpPr>
            <a:grpSpLocks/>
          </p:cNvGrpSpPr>
          <p:nvPr/>
        </p:nvGrpSpPr>
        <p:grpSpPr bwMode="auto">
          <a:xfrm>
            <a:off x="5206218" y="2550942"/>
            <a:ext cx="3505200" cy="685800"/>
            <a:chOff x="3120" y="1248"/>
            <a:chExt cx="2208" cy="432"/>
          </a:xfrm>
        </p:grpSpPr>
        <p:sp>
          <p:nvSpPr>
            <p:cNvPr id="17449" name="Line 10">
              <a:extLst>
                <a:ext uri="{FF2B5EF4-FFF2-40B4-BE49-F238E27FC236}">
                  <a16:creationId xmlns:a16="http://schemas.microsoft.com/office/drawing/2014/main" id="{79702742-BA45-4D79-BACB-F3B62DFF86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1248"/>
              <a:ext cx="432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0" name="Line 11">
              <a:extLst>
                <a:ext uri="{FF2B5EF4-FFF2-40B4-BE49-F238E27FC236}">
                  <a16:creationId xmlns:a16="http://schemas.microsoft.com/office/drawing/2014/main" id="{24D94BB2-BA01-4CF4-AE3B-577FD6E70F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1248"/>
              <a:ext cx="144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1" name="Line 12">
              <a:extLst>
                <a:ext uri="{FF2B5EF4-FFF2-40B4-BE49-F238E27FC236}">
                  <a16:creationId xmlns:a16="http://schemas.microsoft.com/office/drawing/2014/main" id="{BA617B7B-4D1D-440B-BED9-EFF4929B64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248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2" name="Line 13">
              <a:extLst>
                <a:ext uri="{FF2B5EF4-FFF2-40B4-BE49-F238E27FC236}">
                  <a16:creationId xmlns:a16="http://schemas.microsoft.com/office/drawing/2014/main" id="{95647EFA-C087-45A1-825B-FA8C6BEE8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248"/>
              <a:ext cx="14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3" name="Oval 14">
              <a:extLst>
                <a:ext uri="{FF2B5EF4-FFF2-40B4-BE49-F238E27FC236}">
                  <a16:creationId xmlns:a16="http://schemas.microsoft.com/office/drawing/2014/main" id="{FA0D5072-83B9-4C3C-BEFB-1C509375F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488"/>
              <a:ext cx="480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birthdate</a:t>
              </a:r>
            </a:p>
          </p:txBody>
        </p:sp>
        <p:sp>
          <p:nvSpPr>
            <p:cNvPr id="17454" name="Oval 15">
              <a:extLst>
                <a:ext uri="{FF2B5EF4-FFF2-40B4-BE49-F238E27FC236}">
                  <a16:creationId xmlns:a16="http://schemas.microsoft.com/office/drawing/2014/main" id="{E3397428-45CB-4B8A-B137-6A7BB35C0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17455" name="Oval 16">
              <a:extLst>
                <a:ext uri="{FF2B5EF4-FFF2-40B4-BE49-F238E27FC236}">
                  <a16:creationId xmlns:a16="http://schemas.microsoft.com/office/drawing/2014/main" id="{67EE5BD1-CAB8-4B22-AA2B-8D35DC34B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gender</a:t>
              </a:r>
            </a:p>
          </p:txBody>
        </p:sp>
        <p:sp>
          <p:nvSpPr>
            <p:cNvPr id="17456" name="Oval 17">
              <a:extLst>
                <a:ext uri="{FF2B5EF4-FFF2-40B4-BE49-F238E27FC236}">
                  <a16:creationId xmlns:a16="http://schemas.microsoft.com/office/drawing/2014/main" id="{60719362-D8B2-467A-A507-42796EE9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440"/>
              <a:ext cx="72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relationship</a:t>
              </a:r>
            </a:p>
          </p:txBody>
        </p:sp>
        <p:sp>
          <p:nvSpPr>
            <p:cNvPr id="17457" name="Line 18">
              <a:extLst>
                <a:ext uri="{FF2B5EF4-FFF2-40B4-BE49-F238E27FC236}">
                  <a16:creationId xmlns:a16="http://schemas.microsoft.com/office/drawing/2014/main" id="{7F661592-0939-4DA9-8A8E-4E4E8FDD3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63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3" name="Rectangle 19">
            <a:extLst>
              <a:ext uri="{FF2B5EF4-FFF2-40B4-BE49-F238E27FC236}">
                <a16:creationId xmlns:a16="http://schemas.microsoft.com/office/drawing/2014/main" id="{C3335647-1DE4-4207-A8B7-726AE14BF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018" y="3008142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17414" name="Rectangle 20">
            <a:extLst>
              <a:ext uri="{FF2B5EF4-FFF2-40B4-BE49-F238E27FC236}">
                <a16:creationId xmlns:a16="http://schemas.microsoft.com/office/drawing/2014/main" id="{B0A886A3-EA34-4974-ACDF-8FB216FC4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818" y="4913142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department</a:t>
            </a:r>
          </a:p>
        </p:txBody>
      </p:sp>
      <p:sp>
        <p:nvSpPr>
          <p:cNvPr id="17415" name="Rectangle 21">
            <a:extLst>
              <a:ext uri="{FF2B5EF4-FFF2-40B4-BE49-F238E27FC236}">
                <a16:creationId xmlns:a16="http://schemas.microsoft.com/office/drawing/2014/main" id="{1B6809A2-2169-4C5A-A132-BFCBD469D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618" y="4303542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17416" name="Rectangle 22">
            <a:extLst>
              <a:ext uri="{FF2B5EF4-FFF2-40B4-BE49-F238E27FC236}">
                <a16:creationId xmlns:a16="http://schemas.microsoft.com/office/drawing/2014/main" id="{229446DD-1E34-4069-B589-0997CEE21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618" y="2246142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dependent</a:t>
            </a:r>
          </a:p>
        </p:txBody>
      </p:sp>
      <p:sp>
        <p:nvSpPr>
          <p:cNvPr id="17417" name="Text Box 23">
            <a:extLst>
              <a:ext uri="{FF2B5EF4-FFF2-40B4-BE49-F238E27FC236}">
                <a16:creationId xmlns:a16="http://schemas.microsoft.com/office/drawing/2014/main" id="{0D72FB9D-62AD-4ACD-9BF5-DA55E429B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18" y="1308643"/>
            <a:ext cx="7696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2"/>
                </a:solidFill>
              </a:rPr>
              <a:t>In ER diagrams, an attribute is displayed in an oval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dirty="0">
              <a:cs typeface="Arial" panose="020B0604020202020204" pitchFamily="34" charset="0"/>
            </a:endParaRPr>
          </a:p>
        </p:txBody>
      </p:sp>
      <p:grpSp>
        <p:nvGrpSpPr>
          <p:cNvPr id="979005" name="Group 61">
            <a:extLst>
              <a:ext uri="{FF2B5EF4-FFF2-40B4-BE49-F238E27FC236}">
                <a16:creationId xmlns:a16="http://schemas.microsoft.com/office/drawing/2014/main" id="{1099FB8A-89C6-4674-853E-6AE96803772A}"/>
              </a:ext>
            </a:extLst>
          </p:cNvPr>
          <p:cNvGrpSpPr>
            <a:grpSpLocks/>
          </p:cNvGrpSpPr>
          <p:nvPr/>
        </p:nvGrpSpPr>
        <p:grpSpPr bwMode="auto">
          <a:xfrm>
            <a:off x="558018" y="1788942"/>
            <a:ext cx="3429000" cy="2209800"/>
            <a:chOff x="192" y="1056"/>
            <a:chExt cx="2160" cy="1392"/>
          </a:xfrm>
        </p:grpSpPr>
        <p:sp>
          <p:nvSpPr>
            <p:cNvPr id="17429" name="Line 25">
              <a:extLst>
                <a:ext uri="{FF2B5EF4-FFF2-40B4-BE49-F238E27FC236}">
                  <a16:creationId xmlns:a16="http://schemas.microsoft.com/office/drawing/2014/main" id="{26292100-0554-48B3-BB75-C4844788E2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016"/>
              <a:ext cx="38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0" name="Line 26">
              <a:extLst>
                <a:ext uri="{FF2B5EF4-FFF2-40B4-BE49-F238E27FC236}">
                  <a16:creationId xmlns:a16="http://schemas.microsoft.com/office/drawing/2014/main" id="{A2D0DFA3-3F97-4626-A63E-EE1C9B318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38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1" name="Line 27">
              <a:extLst>
                <a:ext uri="{FF2B5EF4-FFF2-40B4-BE49-F238E27FC236}">
                  <a16:creationId xmlns:a16="http://schemas.microsoft.com/office/drawing/2014/main" id="{18BD85D0-3602-4B5B-AE1D-C4EBD92C0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64" y="1632"/>
              <a:ext cx="33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2" name="Line 28">
              <a:extLst>
                <a:ext uri="{FF2B5EF4-FFF2-40B4-BE49-F238E27FC236}">
                  <a16:creationId xmlns:a16="http://schemas.microsoft.com/office/drawing/2014/main" id="{6586813E-CF4F-46FD-9F13-BFB09A685F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63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3" name="Line 29">
              <a:extLst>
                <a:ext uri="{FF2B5EF4-FFF2-40B4-BE49-F238E27FC236}">
                  <a16:creationId xmlns:a16="http://schemas.microsoft.com/office/drawing/2014/main" id="{269C5D8B-809C-4DF4-951D-68B2E40F6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2" y="1584"/>
              <a:ext cx="4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Line 30">
              <a:extLst>
                <a:ext uri="{FF2B5EF4-FFF2-40B4-BE49-F238E27FC236}">
                  <a16:creationId xmlns:a16="http://schemas.microsoft.com/office/drawing/2014/main" id="{9BB8211D-BB9D-4BCC-A4E2-AD854013D9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1584"/>
              <a:ext cx="24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Line 31">
              <a:extLst>
                <a:ext uri="{FF2B5EF4-FFF2-40B4-BE49-F238E27FC236}">
                  <a16:creationId xmlns:a16="http://schemas.microsoft.com/office/drawing/2014/main" id="{E17CD37C-439E-4B29-A8AA-037B03E1A2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6" y="1200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6" name="Line 32">
              <a:extLst>
                <a:ext uri="{FF2B5EF4-FFF2-40B4-BE49-F238E27FC236}">
                  <a16:creationId xmlns:a16="http://schemas.microsoft.com/office/drawing/2014/main" id="{7EBB9ECB-07A9-4470-9E5E-2DB2ACBD78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1248"/>
              <a:ext cx="4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Line 33">
              <a:extLst>
                <a:ext uri="{FF2B5EF4-FFF2-40B4-BE49-F238E27FC236}">
                  <a16:creationId xmlns:a16="http://schemas.microsoft.com/office/drawing/2014/main" id="{2EAE48FF-9193-4F56-B38C-862896265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1200"/>
              <a:ext cx="28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Oval 34">
              <a:extLst>
                <a:ext uri="{FF2B5EF4-FFF2-40B4-BE49-F238E27FC236}">
                  <a16:creationId xmlns:a16="http://schemas.microsoft.com/office/drawing/2014/main" id="{B525A656-14E6-4E04-8706-A4BDBADEA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01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bdate</a:t>
              </a:r>
            </a:p>
          </p:txBody>
        </p:sp>
        <p:sp>
          <p:nvSpPr>
            <p:cNvPr id="17439" name="Oval 35">
              <a:extLst>
                <a:ext uri="{FF2B5EF4-FFF2-40B4-BE49-F238E27FC236}">
                  <a16:creationId xmlns:a16="http://schemas.microsoft.com/office/drawing/2014/main" id="{3A5AAA16-0D77-432D-BB4C-E23982184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77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u="sng">
                  <a:latin typeface="Times New Roman" panose="02020603050405020304" pitchFamily="18" charset="0"/>
                  <a:cs typeface="Arial" panose="020B0604020202020204" pitchFamily="34" charset="0"/>
                </a:rPr>
                <a:t>ssn</a:t>
              </a:r>
              <a:endParaRPr lang="en-US" altLang="en-US" sz="16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7440" name="Oval 36">
              <a:extLst>
                <a:ext uri="{FF2B5EF4-FFF2-40B4-BE49-F238E27FC236}">
                  <a16:creationId xmlns:a16="http://schemas.microsoft.com/office/drawing/2014/main" id="{6B4C05A4-916C-4730-A94F-01B15BAC6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17441" name="Oval 37">
              <a:extLst>
                <a:ext uri="{FF2B5EF4-FFF2-40B4-BE49-F238E27FC236}">
                  <a16:creationId xmlns:a16="http://schemas.microsoft.com/office/drawing/2014/main" id="{693F13F9-F250-4F02-9BD3-490629FD4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05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lname</a:t>
              </a:r>
            </a:p>
          </p:txBody>
        </p:sp>
        <p:sp>
          <p:nvSpPr>
            <p:cNvPr id="17442" name="Oval 38">
              <a:extLst>
                <a:ext uri="{FF2B5EF4-FFF2-40B4-BE49-F238E27FC236}">
                  <a16:creationId xmlns:a16="http://schemas.microsoft.com/office/drawing/2014/main" id="{72F56992-0202-4005-A586-822599944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104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minit</a:t>
              </a:r>
            </a:p>
          </p:txBody>
        </p:sp>
        <p:sp>
          <p:nvSpPr>
            <p:cNvPr id="17443" name="Oval 39">
              <a:extLst>
                <a:ext uri="{FF2B5EF4-FFF2-40B4-BE49-F238E27FC236}">
                  <a16:creationId xmlns:a16="http://schemas.microsoft.com/office/drawing/2014/main" id="{9A1D2749-8061-4985-81C3-5FBE3CB09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05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fname</a:t>
              </a:r>
            </a:p>
          </p:txBody>
        </p:sp>
        <p:sp>
          <p:nvSpPr>
            <p:cNvPr id="17444" name="Oval 40">
              <a:extLst>
                <a:ext uri="{FF2B5EF4-FFF2-40B4-BE49-F238E27FC236}">
                  <a16:creationId xmlns:a16="http://schemas.microsoft.com/office/drawing/2014/main" id="{63B041AB-22D1-4F59-95AE-0344DD459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gender</a:t>
              </a:r>
            </a:p>
          </p:txBody>
        </p:sp>
        <p:sp>
          <p:nvSpPr>
            <p:cNvPr id="17445" name="Oval 41">
              <a:extLst>
                <a:ext uri="{FF2B5EF4-FFF2-40B4-BE49-F238E27FC236}">
                  <a16:creationId xmlns:a16="http://schemas.microsoft.com/office/drawing/2014/main" id="{18826FA1-AA0E-4920-83E3-4AB2BD5D1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440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17446" name="Oval 42">
              <a:extLst>
                <a:ext uri="{FF2B5EF4-FFF2-40B4-BE49-F238E27FC236}">
                  <a16:creationId xmlns:a16="http://schemas.microsoft.com/office/drawing/2014/main" id="{9A6DF49D-6DD3-4F63-9EE0-B0A386905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392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salary</a:t>
              </a:r>
            </a:p>
          </p:txBody>
        </p:sp>
        <p:sp>
          <p:nvSpPr>
            <p:cNvPr id="17447" name="Line 43">
              <a:extLst>
                <a:ext uri="{FF2B5EF4-FFF2-40B4-BE49-F238E27FC236}">
                  <a16:creationId xmlns:a16="http://schemas.microsoft.com/office/drawing/2014/main" id="{86396466-4552-4DF2-895E-14604A0C89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064"/>
              <a:ext cx="24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Oval 45">
              <a:extLst>
                <a:ext uri="{FF2B5EF4-FFF2-40B4-BE49-F238E27FC236}">
                  <a16:creationId xmlns:a16="http://schemas.microsoft.com/office/drawing/2014/main" id="{4454816C-1624-4E2D-B553-BC98A6714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25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degree</a:t>
              </a:r>
            </a:p>
          </p:txBody>
        </p:sp>
      </p:grpSp>
      <p:grpSp>
        <p:nvGrpSpPr>
          <p:cNvPr id="978993" name="Group 49">
            <a:extLst>
              <a:ext uri="{FF2B5EF4-FFF2-40B4-BE49-F238E27FC236}">
                <a16:creationId xmlns:a16="http://schemas.microsoft.com/office/drawing/2014/main" id="{96B6EE9B-94C8-4702-AE2A-251CB4AEDC47}"/>
              </a:ext>
            </a:extLst>
          </p:cNvPr>
          <p:cNvGrpSpPr>
            <a:grpSpLocks/>
          </p:cNvGrpSpPr>
          <p:nvPr/>
        </p:nvGrpSpPr>
        <p:grpSpPr bwMode="auto">
          <a:xfrm>
            <a:off x="481818" y="4227342"/>
            <a:ext cx="3581400" cy="1676400"/>
            <a:chOff x="144" y="2592"/>
            <a:chExt cx="2256" cy="1056"/>
          </a:xfrm>
        </p:grpSpPr>
        <p:sp>
          <p:nvSpPr>
            <p:cNvPr id="17420" name="Oval 50">
              <a:extLst>
                <a:ext uri="{FF2B5EF4-FFF2-40B4-BE49-F238E27FC236}">
                  <a16:creationId xmlns:a16="http://schemas.microsoft.com/office/drawing/2014/main" id="{1E1C3026-65AE-4072-8F2C-15F5B17B1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360"/>
              <a:ext cx="1200" cy="2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prstDash val="dash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Number of Employees</a:t>
              </a:r>
            </a:p>
          </p:txBody>
        </p:sp>
        <p:grpSp>
          <p:nvGrpSpPr>
            <p:cNvPr id="17421" name="Group 51">
              <a:extLst>
                <a:ext uri="{FF2B5EF4-FFF2-40B4-BE49-F238E27FC236}">
                  <a16:creationId xmlns:a16="http://schemas.microsoft.com/office/drawing/2014/main" id="{4070E9B2-E410-4E82-A1E6-7AF289092B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592"/>
              <a:ext cx="1632" cy="768"/>
              <a:chOff x="768" y="2592"/>
              <a:chExt cx="1632" cy="768"/>
            </a:xfrm>
          </p:grpSpPr>
          <p:sp>
            <p:nvSpPr>
              <p:cNvPr id="17422" name="Line 52">
                <a:extLst>
                  <a:ext uri="{FF2B5EF4-FFF2-40B4-BE49-F238E27FC236}">
                    <a16:creationId xmlns:a16="http://schemas.microsoft.com/office/drawing/2014/main" id="{2BD7062C-622B-4244-9558-A9F1EE526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736"/>
                <a:ext cx="192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3" name="Line 53">
                <a:extLst>
                  <a:ext uri="{FF2B5EF4-FFF2-40B4-BE49-F238E27FC236}">
                    <a16:creationId xmlns:a16="http://schemas.microsoft.com/office/drawing/2014/main" id="{AB1AEC97-8788-4041-B73B-796E6EF1B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78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4" name="Line 54">
                <a:extLst>
                  <a:ext uri="{FF2B5EF4-FFF2-40B4-BE49-F238E27FC236}">
                    <a16:creationId xmlns:a16="http://schemas.microsoft.com/office/drawing/2014/main" id="{70F3E0E7-5894-44EB-9B06-9F9D7142AD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0" y="2784"/>
                <a:ext cx="192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5" name="Oval 55">
                <a:extLst>
                  <a:ext uri="{FF2B5EF4-FFF2-40B4-BE49-F238E27FC236}">
                    <a16:creationId xmlns:a16="http://schemas.microsoft.com/office/drawing/2014/main" id="{4F2A7371-BB81-4E4E-B1AA-74B7C1B1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592"/>
                <a:ext cx="384" cy="19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600" u="sng">
                    <a:latin typeface="Times New Roman" panose="02020603050405020304" pitchFamily="18" charset="0"/>
                    <a:cs typeface="Arial" panose="020B0604020202020204" pitchFamily="34" charset="0"/>
                  </a:rPr>
                  <a:t>name</a:t>
                </a:r>
              </a:p>
            </p:txBody>
          </p:sp>
          <p:sp>
            <p:nvSpPr>
              <p:cNvPr id="17426" name="Oval 56">
                <a:extLst>
                  <a:ext uri="{FF2B5EF4-FFF2-40B4-BE49-F238E27FC236}">
                    <a16:creationId xmlns:a16="http://schemas.microsoft.com/office/drawing/2014/main" id="{AD2881D1-9AC4-43CD-B4FC-3663E5298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640"/>
                <a:ext cx="432" cy="19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600" u="sng">
                    <a:latin typeface="Times New Roman" panose="02020603050405020304" pitchFamily="18" charset="0"/>
                    <a:cs typeface="Arial" panose="020B0604020202020204" pitchFamily="34" charset="0"/>
                  </a:rPr>
                  <a:t>number</a:t>
                </a:r>
              </a:p>
            </p:txBody>
          </p:sp>
          <p:sp>
            <p:nvSpPr>
              <p:cNvPr id="17427" name="Oval 57">
                <a:extLst>
                  <a:ext uri="{FF2B5EF4-FFF2-40B4-BE49-F238E27FC236}">
                    <a16:creationId xmlns:a16="http://schemas.microsoft.com/office/drawing/2014/main" id="{0B1528EE-44DC-425B-8943-69C1E8B2E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640"/>
                <a:ext cx="480" cy="19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Arial" panose="020B0604020202020204" pitchFamily="34" charset="0"/>
                  </a:rPr>
                  <a:t>location</a:t>
                </a:r>
              </a:p>
            </p:txBody>
          </p:sp>
          <p:sp>
            <p:nvSpPr>
              <p:cNvPr id="17428" name="Line 58">
                <a:extLst>
                  <a:ext uri="{FF2B5EF4-FFF2-40B4-BE49-F238E27FC236}">
                    <a16:creationId xmlns:a16="http://schemas.microsoft.com/office/drawing/2014/main" id="{4BE9B561-8807-49A7-B065-44021013A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8" y="3168"/>
                <a:ext cx="336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DB04-E2B2-4D83-8D14-BE44DE812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C3D087A-4A54-4A44-8D1F-5780BDE182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76"/>
    </mc:Choice>
    <mc:Fallback xmlns="">
      <p:transition spd="slow" advTm="50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79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7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78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7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7775855F-E7BD-4471-BA6F-EB36EC876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762814"/>
            <a:ext cx="7886700" cy="796166"/>
          </a:xfrm>
        </p:spPr>
        <p:txBody>
          <a:bodyPr/>
          <a:lstStyle/>
          <a:p>
            <a:pPr eaLnBrk="1" hangingPunct="1"/>
            <a:r>
              <a:rPr lang="en-US" altLang="en-US" dirty="0"/>
              <a:t>Types of Attributes</a:t>
            </a:r>
          </a:p>
        </p:txBody>
      </p:sp>
      <p:sp>
        <p:nvSpPr>
          <p:cNvPr id="972803" name="Rectangle 3">
            <a:extLst>
              <a:ext uri="{FF2B5EF4-FFF2-40B4-BE49-F238E27FC236}">
                <a16:creationId xmlns:a16="http://schemas.microsoft.com/office/drawing/2014/main" id="{C3457AA9-7265-44E1-9599-7CAAE341AF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558979"/>
            <a:ext cx="7886700" cy="482797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Each entity has a single atomic value for the attribute. For example: SSN.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Composite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The attribute may be composed of several components. For example: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900" dirty="0"/>
              <a:t>Address(Apt#, House#, Street, City, State, </a:t>
            </a:r>
            <a:r>
              <a:rPr lang="en-US" altLang="en-US" sz="1900" dirty="0" err="1"/>
              <a:t>ZipCode</a:t>
            </a:r>
            <a:r>
              <a:rPr lang="en-US" altLang="en-US" sz="1900" dirty="0"/>
              <a:t>, Country), or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900" dirty="0"/>
              <a:t>Name(FirstName, </a:t>
            </a:r>
            <a:r>
              <a:rPr lang="en-US" altLang="en-US" sz="1900" dirty="0" err="1"/>
              <a:t>MiddleName</a:t>
            </a:r>
            <a:r>
              <a:rPr lang="en-US" altLang="en-US" sz="1900" dirty="0"/>
              <a:t>, </a:t>
            </a:r>
            <a:r>
              <a:rPr lang="en-US" altLang="en-US" sz="1900" dirty="0" err="1"/>
              <a:t>LastName</a:t>
            </a:r>
            <a:r>
              <a:rPr lang="en-US" altLang="en-US" sz="1900" dirty="0"/>
              <a:t>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Composition may form a hierarchy where some components are themselves composite.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Multi-valued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An entity may have multiple values for that attribute. For example, </a:t>
            </a:r>
            <a:r>
              <a:rPr lang="en-US" altLang="en-US" sz="2200" dirty="0" err="1"/>
              <a:t>PreviousDegrees</a:t>
            </a:r>
            <a:r>
              <a:rPr lang="en-US" altLang="en-US" sz="2200" dirty="0"/>
              <a:t> of a STUDENT or Multiple Locations of a DEPARTMENT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Derived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Attributes do not exist in the physical database, but their values are derived from other attributes present in the database. For example, “Number of Employees”, </a:t>
            </a:r>
            <a:r>
              <a:rPr lang="en-US" dirty="0"/>
              <a:t>should not be saved directly in the database, instead it can be derived.</a:t>
            </a:r>
            <a:endParaRPr lang="en-US" alt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D9107-E387-4C0B-89C8-ACAF86CC6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26EAB1-0EF9-4113-ACE0-B7F999CE0B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451"/>
    </mc:Choice>
    <mc:Fallback xmlns="">
      <p:transition spd="slow" advTm="139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71B4-63BA-4078-9B2C-250F5A3F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3" name="Content Placeholder 2" descr="SmartArt Placeholder - Block List">
            <a:extLst>
              <a:ext uri="{FF2B5EF4-FFF2-40B4-BE49-F238E27FC236}">
                <a16:creationId xmlns:a16="http://schemas.microsoft.com/office/drawing/2014/main" id="{B098FAB2-7AED-46E2-9AED-B30E23E92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747886"/>
              </p:ext>
            </p:extLst>
          </p:nvPr>
        </p:nvGraphicFramePr>
        <p:xfrm>
          <a:off x="-706689" y="2025749"/>
          <a:ext cx="10962036" cy="357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3BB0D-23D5-4BC3-87C2-EA629D7CED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5936332-D548-4701-BB78-B7FA836E3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2"/>
    </mc:Choice>
    <mc:Fallback xmlns="">
      <p:transition spd="slow" advTm="2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22C7-C449-463F-A036-C1A7943B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12" y="717283"/>
            <a:ext cx="7886700" cy="796166"/>
          </a:xfrm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grpSp>
        <p:nvGrpSpPr>
          <p:cNvPr id="932866" name="Group 2">
            <a:extLst>
              <a:ext uri="{FF2B5EF4-FFF2-40B4-BE49-F238E27FC236}">
                <a16:creationId xmlns:a16="http://schemas.microsoft.com/office/drawing/2014/main" id="{51B9D623-EB8B-4134-976B-0A7BF415703D}"/>
              </a:ext>
            </a:extLst>
          </p:cNvPr>
          <p:cNvGrpSpPr>
            <a:grpSpLocks/>
          </p:cNvGrpSpPr>
          <p:nvPr/>
        </p:nvGrpSpPr>
        <p:grpSpPr bwMode="auto">
          <a:xfrm>
            <a:off x="5274212" y="4734951"/>
            <a:ext cx="2362200" cy="685800"/>
            <a:chOff x="3216" y="2544"/>
            <a:chExt cx="1488" cy="432"/>
          </a:xfrm>
        </p:grpSpPr>
        <p:sp>
          <p:nvSpPr>
            <p:cNvPr id="19511" name="Line 3">
              <a:extLst>
                <a:ext uri="{FF2B5EF4-FFF2-40B4-BE49-F238E27FC236}">
                  <a16:creationId xmlns:a16="http://schemas.microsoft.com/office/drawing/2014/main" id="{45E92A83-D7BC-4C04-8DD9-BED29BDB75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2544"/>
              <a:ext cx="14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2" name="Line 4">
              <a:extLst>
                <a:ext uri="{FF2B5EF4-FFF2-40B4-BE49-F238E27FC236}">
                  <a16:creationId xmlns:a16="http://schemas.microsoft.com/office/drawing/2014/main" id="{63BEB3D1-845C-497A-B388-2206003F3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59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3" name="Line 5">
              <a:extLst>
                <a:ext uri="{FF2B5EF4-FFF2-40B4-BE49-F238E27FC236}">
                  <a16:creationId xmlns:a16="http://schemas.microsoft.com/office/drawing/2014/main" id="{09A20E7A-E406-407C-A828-436D15FC9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544"/>
              <a:ext cx="24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4" name="Oval 6">
              <a:extLst>
                <a:ext uri="{FF2B5EF4-FFF2-40B4-BE49-F238E27FC236}">
                  <a16:creationId xmlns:a16="http://schemas.microsoft.com/office/drawing/2014/main" id="{1D0CC70E-3DB5-41AC-B0DE-17A597B23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73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u="sng">
                  <a:latin typeface="Times New Roman" panose="02020603050405020304" pitchFamily="18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19515" name="Oval 7">
              <a:extLst>
                <a:ext uri="{FF2B5EF4-FFF2-40B4-BE49-F238E27FC236}">
                  <a16:creationId xmlns:a16="http://schemas.microsoft.com/office/drawing/2014/main" id="{F0AF90E8-053B-44B4-A093-8DC8AB08E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784"/>
              <a:ext cx="432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u="sng">
                  <a:latin typeface="Times New Roman" panose="02020603050405020304" pitchFamily="18" charset="0"/>
                  <a:cs typeface="Arial" panose="020B0604020202020204" pitchFamily="34" charset="0"/>
                </a:rPr>
                <a:t>number</a:t>
              </a:r>
            </a:p>
          </p:txBody>
        </p:sp>
        <p:sp>
          <p:nvSpPr>
            <p:cNvPr id="19516" name="Oval 8">
              <a:extLst>
                <a:ext uri="{FF2B5EF4-FFF2-40B4-BE49-F238E27FC236}">
                  <a16:creationId xmlns:a16="http://schemas.microsoft.com/office/drawing/2014/main" id="{6C06F145-563F-4973-A873-346F66B47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784"/>
              <a:ext cx="480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grpSp>
        <p:nvGrpSpPr>
          <p:cNvPr id="932873" name="Group 9">
            <a:extLst>
              <a:ext uri="{FF2B5EF4-FFF2-40B4-BE49-F238E27FC236}">
                <a16:creationId xmlns:a16="http://schemas.microsoft.com/office/drawing/2014/main" id="{86916F74-FA8B-4264-BB43-A56797311311}"/>
              </a:ext>
            </a:extLst>
          </p:cNvPr>
          <p:cNvGrpSpPr>
            <a:grpSpLocks/>
          </p:cNvGrpSpPr>
          <p:nvPr/>
        </p:nvGrpSpPr>
        <p:grpSpPr bwMode="auto">
          <a:xfrm>
            <a:off x="5121812" y="2677551"/>
            <a:ext cx="3505200" cy="685800"/>
            <a:chOff x="3120" y="1248"/>
            <a:chExt cx="2208" cy="432"/>
          </a:xfrm>
        </p:grpSpPr>
        <p:sp>
          <p:nvSpPr>
            <p:cNvPr id="19502" name="Line 10">
              <a:extLst>
                <a:ext uri="{FF2B5EF4-FFF2-40B4-BE49-F238E27FC236}">
                  <a16:creationId xmlns:a16="http://schemas.microsoft.com/office/drawing/2014/main" id="{A60EAD04-15BC-41DB-9EC9-92D549151C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1248"/>
              <a:ext cx="432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3" name="Line 11">
              <a:extLst>
                <a:ext uri="{FF2B5EF4-FFF2-40B4-BE49-F238E27FC236}">
                  <a16:creationId xmlns:a16="http://schemas.microsoft.com/office/drawing/2014/main" id="{28D0A7BA-5B05-4578-97D1-E6FB6B5A02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1248"/>
              <a:ext cx="144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4" name="Line 12">
              <a:extLst>
                <a:ext uri="{FF2B5EF4-FFF2-40B4-BE49-F238E27FC236}">
                  <a16:creationId xmlns:a16="http://schemas.microsoft.com/office/drawing/2014/main" id="{4036D2C7-827B-4155-BDBB-DE9E83974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248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5" name="Line 13">
              <a:extLst>
                <a:ext uri="{FF2B5EF4-FFF2-40B4-BE49-F238E27FC236}">
                  <a16:creationId xmlns:a16="http://schemas.microsoft.com/office/drawing/2014/main" id="{88541036-83B8-4BB0-8C84-ABD5F2530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248"/>
              <a:ext cx="14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6" name="Oval 14">
              <a:extLst>
                <a:ext uri="{FF2B5EF4-FFF2-40B4-BE49-F238E27FC236}">
                  <a16:creationId xmlns:a16="http://schemas.microsoft.com/office/drawing/2014/main" id="{0E045CDA-0072-4381-8CBF-8F38C4A9A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488"/>
              <a:ext cx="480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birthdate</a:t>
              </a:r>
            </a:p>
          </p:txBody>
        </p:sp>
        <p:sp>
          <p:nvSpPr>
            <p:cNvPr id="19507" name="Oval 15">
              <a:extLst>
                <a:ext uri="{FF2B5EF4-FFF2-40B4-BE49-F238E27FC236}">
                  <a16:creationId xmlns:a16="http://schemas.microsoft.com/office/drawing/2014/main" id="{23479FD4-F6C8-4E15-99D9-EE2FCC04E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19508" name="Oval 16">
              <a:extLst>
                <a:ext uri="{FF2B5EF4-FFF2-40B4-BE49-F238E27FC236}">
                  <a16:creationId xmlns:a16="http://schemas.microsoft.com/office/drawing/2014/main" id="{79E0FF9D-4ED1-4E36-8671-5FEACFEF6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gender</a:t>
              </a:r>
            </a:p>
          </p:txBody>
        </p:sp>
        <p:sp>
          <p:nvSpPr>
            <p:cNvPr id="19509" name="Oval 17">
              <a:extLst>
                <a:ext uri="{FF2B5EF4-FFF2-40B4-BE49-F238E27FC236}">
                  <a16:creationId xmlns:a16="http://schemas.microsoft.com/office/drawing/2014/main" id="{6273BE96-DD11-403D-911E-92DCE98DA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440"/>
              <a:ext cx="72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relationship</a:t>
              </a:r>
            </a:p>
          </p:txBody>
        </p:sp>
        <p:sp>
          <p:nvSpPr>
            <p:cNvPr id="19510" name="Line 18">
              <a:extLst>
                <a:ext uri="{FF2B5EF4-FFF2-40B4-BE49-F238E27FC236}">
                  <a16:creationId xmlns:a16="http://schemas.microsoft.com/office/drawing/2014/main" id="{3E892AEB-AF91-4D84-97E6-7EAF6F552D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63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1" name="Rectangle 19">
            <a:extLst>
              <a:ext uri="{FF2B5EF4-FFF2-40B4-BE49-F238E27FC236}">
                <a16:creationId xmlns:a16="http://schemas.microsoft.com/office/drawing/2014/main" id="{DF013110-FC7A-4625-A7FD-BA6A9044F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612" y="3134751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19462" name="Rectangle 20">
            <a:extLst>
              <a:ext uri="{FF2B5EF4-FFF2-40B4-BE49-F238E27FC236}">
                <a16:creationId xmlns:a16="http://schemas.microsoft.com/office/drawing/2014/main" id="{1BEDBF20-78BF-4E57-84D3-8A97F3961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412" y="5039751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department</a:t>
            </a:r>
          </a:p>
        </p:txBody>
      </p:sp>
      <p:sp>
        <p:nvSpPr>
          <p:cNvPr id="19463" name="Rectangle 21">
            <a:extLst>
              <a:ext uri="{FF2B5EF4-FFF2-40B4-BE49-F238E27FC236}">
                <a16:creationId xmlns:a16="http://schemas.microsoft.com/office/drawing/2014/main" id="{08CB5A1C-B06A-411D-AFD9-0B28028CC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5212" y="4430151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19464" name="Rectangle 22">
            <a:extLst>
              <a:ext uri="{FF2B5EF4-FFF2-40B4-BE49-F238E27FC236}">
                <a16:creationId xmlns:a16="http://schemas.microsoft.com/office/drawing/2014/main" id="{1ECBFB94-022F-45CD-A565-C4D1200EF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6212" y="2372751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dirty="0">
                <a:latin typeface="Times New Roman" panose="02020603050405020304" pitchFamily="18" charset="0"/>
                <a:cs typeface="Arial" panose="020B0604020202020204" pitchFamily="34" charset="0"/>
              </a:rPr>
              <a:t>dependent</a:t>
            </a:r>
          </a:p>
        </p:txBody>
      </p:sp>
      <p:grpSp>
        <p:nvGrpSpPr>
          <p:cNvPr id="932888" name="Group 24">
            <a:extLst>
              <a:ext uri="{FF2B5EF4-FFF2-40B4-BE49-F238E27FC236}">
                <a16:creationId xmlns:a16="http://schemas.microsoft.com/office/drawing/2014/main" id="{594B36F3-1140-4B2D-AD51-B2253D59E786}"/>
              </a:ext>
            </a:extLst>
          </p:cNvPr>
          <p:cNvGrpSpPr>
            <a:grpSpLocks/>
          </p:cNvGrpSpPr>
          <p:nvPr/>
        </p:nvGrpSpPr>
        <p:grpSpPr bwMode="auto">
          <a:xfrm>
            <a:off x="473612" y="1915551"/>
            <a:ext cx="3429000" cy="1828800"/>
            <a:chOff x="192" y="1056"/>
            <a:chExt cx="2160" cy="1152"/>
          </a:xfrm>
        </p:grpSpPr>
        <p:sp>
          <p:nvSpPr>
            <p:cNvPr id="19481" name="Line 25">
              <a:extLst>
                <a:ext uri="{FF2B5EF4-FFF2-40B4-BE49-F238E27FC236}">
                  <a16:creationId xmlns:a16="http://schemas.microsoft.com/office/drawing/2014/main" id="{EF0C1193-990E-4C3C-A648-B4F79687C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016"/>
              <a:ext cx="38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2" name="Line 26">
              <a:extLst>
                <a:ext uri="{FF2B5EF4-FFF2-40B4-BE49-F238E27FC236}">
                  <a16:creationId xmlns:a16="http://schemas.microsoft.com/office/drawing/2014/main" id="{98B2162E-5DE8-477C-80B6-6D96DAB78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38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3" name="Line 27">
              <a:extLst>
                <a:ext uri="{FF2B5EF4-FFF2-40B4-BE49-F238E27FC236}">
                  <a16:creationId xmlns:a16="http://schemas.microsoft.com/office/drawing/2014/main" id="{9EDC8DC2-AD67-4FA2-8B4E-21AA041520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64" y="1632"/>
              <a:ext cx="33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4" name="Line 28">
              <a:extLst>
                <a:ext uri="{FF2B5EF4-FFF2-40B4-BE49-F238E27FC236}">
                  <a16:creationId xmlns:a16="http://schemas.microsoft.com/office/drawing/2014/main" id="{0A12FE83-CCE3-44B8-9CEB-7E0AE5EFBB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63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5" name="Line 29">
              <a:extLst>
                <a:ext uri="{FF2B5EF4-FFF2-40B4-BE49-F238E27FC236}">
                  <a16:creationId xmlns:a16="http://schemas.microsoft.com/office/drawing/2014/main" id="{5AE83DCE-CE36-44A2-BCF3-E886BDB66B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2" y="1584"/>
              <a:ext cx="4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6" name="Line 30">
              <a:extLst>
                <a:ext uri="{FF2B5EF4-FFF2-40B4-BE49-F238E27FC236}">
                  <a16:creationId xmlns:a16="http://schemas.microsoft.com/office/drawing/2014/main" id="{4DFA606C-7DA6-47F8-BF94-65D16B81F0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1584"/>
              <a:ext cx="24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7" name="Line 31">
              <a:extLst>
                <a:ext uri="{FF2B5EF4-FFF2-40B4-BE49-F238E27FC236}">
                  <a16:creationId xmlns:a16="http://schemas.microsoft.com/office/drawing/2014/main" id="{B77A650B-0414-4E3C-A05C-5242DD28D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6" y="1200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8" name="Line 32">
              <a:extLst>
                <a:ext uri="{FF2B5EF4-FFF2-40B4-BE49-F238E27FC236}">
                  <a16:creationId xmlns:a16="http://schemas.microsoft.com/office/drawing/2014/main" id="{700C06CC-3410-4FFE-B9AE-2A8BDAC9E0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1248"/>
              <a:ext cx="4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9" name="Line 33">
              <a:extLst>
                <a:ext uri="{FF2B5EF4-FFF2-40B4-BE49-F238E27FC236}">
                  <a16:creationId xmlns:a16="http://schemas.microsoft.com/office/drawing/2014/main" id="{AF9D2E1E-2140-45B1-AF98-3E736BF6A6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1200"/>
              <a:ext cx="28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0" name="Oval 34">
              <a:extLst>
                <a:ext uri="{FF2B5EF4-FFF2-40B4-BE49-F238E27FC236}">
                  <a16:creationId xmlns:a16="http://schemas.microsoft.com/office/drawing/2014/main" id="{056C9F76-33DE-43CF-BB32-963BFC236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01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bdate</a:t>
              </a:r>
            </a:p>
          </p:txBody>
        </p:sp>
        <p:sp>
          <p:nvSpPr>
            <p:cNvPr id="19491" name="Oval 35">
              <a:extLst>
                <a:ext uri="{FF2B5EF4-FFF2-40B4-BE49-F238E27FC236}">
                  <a16:creationId xmlns:a16="http://schemas.microsoft.com/office/drawing/2014/main" id="{CD53BC3A-C3BB-4346-A51B-D6B5D879E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77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u="sng">
                  <a:latin typeface="Times New Roman" panose="02020603050405020304" pitchFamily="18" charset="0"/>
                  <a:cs typeface="Arial" panose="020B0604020202020204" pitchFamily="34" charset="0"/>
                </a:rPr>
                <a:t>ssn</a:t>
              </a:r>
              <a:endParaRPr lang="en-US" altLang="en-US" sz="16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9492" name="Oval 36">
              <a:extLst>
                <a:ext uri="{FF2B5EF4-FFF2-40B4-BE49-F238E27FC236}">
                  <a16:creationId xmlns:a16="http://schemas.microsoft.com/office/drawing/2014/main" id="{D20252A2-6973-4A91-8D04-C4D9046EC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19493" name="Oval 37">
              <a:extLst>
                <a:ext uri="{FF2B5EF4-FFF2-40B4-BE49-F238E27FC236}">
                  <a16:creationId xmlns:a16="http://schemas.microsoft.com/office/drawing/2014/main" id="{B85295CD-A6A0-4ECE-85BF-21A880123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05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lname</a:t>
              </a:r>
            </a:p>
          </p:txBody>
        </p:sp>
        <p:sp>
          <p:nvSpPr>
            <p:cNvPr id="19494" name="Oval 38">
              <a:extLst>
                <a:ext uri="{FF2B5EF4-FFF2-40B4-BE49-F238E27FC236}">
                  <a16:creationId xmlns:a16="http://schemas.microsoft.com/office/drawing/2014/main" id="{DF3EB02E-49DE-49EF-9C13-926339CF7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104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minit</a:t>
              </a:r>
            </a:p>
          </p:txBody>
        </p:sp>
        <p:sp>
          <p:nvSpPr>
            <p:cNvPr id="19495" name="Oval 39">
              <a:extLst>
                <a:ext uri="{FF2B5EF4-FFF2-40B4-BE49-F238E27FC236}">
                  <a16:creationId xmlns:a16="http://schemas.microsoft.com/office/drawing/2014/main" id="{E7FE3A37-A064-407D-AC42-B690D2B8B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05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fname</a:t>
              </a:r>
            </a:p>
          </p:txBody>
        </p:sp>
        <p:sp>
          <p:nvSpPr>
            <p:cNvPr id="19496" name="Oval 40">
              <a:extLst>
                <a:ext uri="{FF2B5EF4-FFF2-40B4-BE49-F238E27FC236}">
                  <a16:creationId xmlns:a16="http://schemas.microsoft.com/office/drawing/2014/main" id="{37FFD8DA-1C4A-4A12-B15D-F7A541784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gender</a:t>
              </a:r>
            </a:p>
          </p:txBody>
        </p:sp>
        <p:sp>
          <p:nvSpPr>
            <p:cNvPr id="19497" name="Oval 41">
              <a:extLst>
                <a:ext uri="{FF2B5EF4-FFF2-40B4-BE49-F238E27FC236}">
                  <a16:creationId xmlns:a16="http://schemas.microsoft.com/office/drawing/2014/main" id="{A035D97F-ECA5-45EF-91B2-CA24F57A7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440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19498" name="Oval 42">
              <a:extLst>
                <a:ext uri="{FF2B5EF4-FFF2-40B4-BE49-F238E27FC236}">
                  <a16:creationId xmlns:a16="http://schemas.microsoft.com/office/drawing/2014/main" id="{D755FEC5-12AF-4E5F-84E2-359B9F9D0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392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salary</a:t>
              </a:r>
            </a:p>
          </p:txBody>
        </p:sp>
      </p:grpSp>
      <p:sp>
        <p:nvSpPr>
          <p:cNvPr id="932910" name="AutoShape 46">
            <a:extLst>
              <a:ext uri="{FF2B5EF4-FFF2-40B4-BE49-F238E27FC236}">
                <a16:creationId xmlns:a16="http://schemas.microsoft.com/office/drawing/2014/main" id="{53E73C30-6845-41BA-AFE6-8C4707A64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812" y="1382151"/>
            <a:ext cx="2209800" cy="762000"/>
          </a:xfrm>
          <a:prstGeom prst="cloudCallout">
            <a:avLst>
              <a:gd name="adj1" fmla="val -101005"/>
              <a:gd name="adj2" fmla="val 113542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>
                <a:cs typeface="Arial" panose="020B0604020202020204" pitchFamily="34" charset="0"/>
              </a:rPr>
              <a:t>Composite</a:t>
            </a:r>
          </a:p>
        </p:txBody>
      </p:sp>
      <p:sp>
        <p:nvSpPr>
          <p:cNvPr id="932911" name="AutoShape 47">
            <a:extLst>
              <a:ext uri="{FF2B5EF4-FFF2-40B4-BE49-F238E27FC236}">
                <a16:creationId xmlns:a16="http://schemas.microsoft.com/office/drawing/2014/main" id="{C154FD80-F4AF-424C-9BE8-98FBC77D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012" y="3515751"/>
            <a:ext cx="2209800" cy="762000"/>
          </a:xfrm>
          <a:prstGeom prst="cloudCallout">
            <a:avLst>
              <a:gd name="adj1" fmla="val -11109"/>
              <a:gd name="adj2" fmla="val 66250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cs typeface="Arial" panose="020B0604020202020204" pitchFamily="34" charset="0"/>
              </a:rPr>
              <a:t>Multi-valued</a:t>
            </a:r>
          </a:p>
        </p:txBody>
      </p:sp>
      <p:sp>
        <p:nvSpPr>
          <p:cNvPr id="932925" name="Oval 61">
            <a:extLst>
              <a:ext uri="{FF2B5EF4-FFF2-40B4-BE49-F238E27FC236}">
                <a16:creationId xmlns:a16="http://schemas.microsoft.com/office/drawing/2014/main" id="{76AFEDCA-3396-4921-92EB-247FE2910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612" y="4353951"/>
            <a:ext cx="914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2914" name="Oval 50">
            <a:extLst>
              <a:ext uri="{FF2B5EF4-FFF2-40B4-BE49-F238E27FC236}">
                <a16:creationId xmlns:a16="http://schemas.microsoft.com/office/drawing/2014/main" id="{5B516AEA-A2E4-447B-B678-C306A903D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412" y="5573151"/>
            <a:ext cx="19050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Number of Employees</a:t>
            </a:r>
          </a:p>
        </p:txBody>
      </p:sp>
      <p:grpSp>
        <p:nvGrpSpPr>
          <p:cNvPr id="932915" name="Group 51">
            <a:extLst>
              <a:ext uri="{FF2B5EF4-FFF2-40B4-BE49-F238E27FC236}">
                <a16:creationId xmlns:a16="http://schemas.microsoft.com/office/drawing/2014/main" id="{ED7C7546-664F-4641-8940-B926E489B68C}"/>
              </a:ext>
            </a:extLst>
          </p:cNvPr>
          <p:cNvGrpSpPr>
            <a:grpSpLocks/>
          </p:cNvGrpSpPr>
          <p:nvPr/>
        </p:nvGrpSpPr>
        <p:grpSpPr bwMode="auto">
          <a:xfrm>
            <a:off x="1388012" y="4353951"/>
            <a:ext cx="2590800" cy="1219200"/>
            <a:chOff x="768" y="2592"/>
            <a:chExt cx="1632" cy="768"/>
          </a:xfrm>
        </p:grpSpPr>
        <p:sp>
          <p:nvSpPr>
            <p:cNvPr id="19474" name="Line 52">
              <a:extLst>
                <a:ext uri="{FF2B5EF4-FFF2-40B4-BE49-F238E27FC236}">
                  <a16:creationId xmlns:a16="http://schemas.microsoft.com/office/drawing/2014/main" id="{279BB7BD-1E47-485D-A31F-99E985821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736"/>
              <a:ext cx="192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5" name="Line 53">
              <a:extLst>
                <a:ext uri="{FF2B5EF4-FFF2-40B4-BE49-F238E27FC236}">
                  <a16:creationId xmlns:a16="http://schemas.microsoft.com/office/drawing/2014/main" id="{B0F7CD0F-9960-4A29-B060-A8DC559C0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78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6" name="Line 54">
              <a:extLst>
                <a:ext uri="{FF2B5EF4-FFF2-40B4-BE49-F238E27FC236}">
                  <a16:creationId xmlns:a16="http://schemas.microsoft.com/office/drawing/2014/main" id="{0C7F933E-80AB-406F-8398-D7C40E1DB4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2784"/>
              <a:ext cx="19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Oval 55">
              <a:extLst>
                <a:ext uri="{FF2B5EF4-FFF2-40B4-BE49-F238E27FC236}">
                  <a16:creationId xmlns:a16="http://schemas.microsoft.com/office/drawing/2014/main" id="{9BCE4809-B6BA-4AE3-B633-9DEE13653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92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u="sng">
                  <a:latin typeface="Times New Roman" panose="02020603050405020304" pitchFamily="18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19478" name="Oval 56">
              <a:extLst>
                <a:ext uri="{FF2B5EF4-FFF2-40B4-BE49-F238E27FC236}">
                  <a16:creationId xmlns:a16="http://schemas.microsoft.com/office/drawing/2014/main" id="{C506CB96-D237-4CBA-A032-FF7039055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640"/>
              <a:ext cx="432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u="sng">
                  <a:latin typeface="Times New Roman" panose="02020603050405020304" pitchFamily="18" charset="0"/>
                  <a:cs typeface="Arial" panose="020B0604020202020204" pitchFamily="34" charset="0"/>
                </a:rPr>
                <a:t>number</a:t>
              </a:r>
            </a:p>
          </p:txBody>
        </p:sp>
        <p:sp>
          <p:nvSpPr>
            <p:cNvPr id="19479" name="Oval 57">
              <a:extLst>
                <a:ext uri="{FF2B5EF4-FFF2-40B4-BE49-F238E27FC236}">
                  <a16:creationId xmlns:a16="http://schemas.microsoft.com/office/drawing/2014/main" id="{BBAD380D-7F8D-4E83-94DA-5644E739D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40"/>
              <a:ext cx="480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location</a:t>
              </a:r>
            </a:p>
          </p:txBody>
        </p:sp>
        <p:sp>
          <p:nvSpPr>
            <p:cNvPr id="19480" name="Line 58">
              <a:extLst>
                <a:ext uri="{FF2B5EF4-FFF2-40B4-BE49-F238E27FC236}">
                  <a16:creationId xmlns:a16="http://schemas.microsoft.com/office/drawing/2014/main" id="{9FB17E17-220A-40CA-A7D2-49D936D4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3168"/>
              <a:ext cx="33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2924" name="AutoShape 60">
            <a:extLst>
              <a:ext uri="{FF2B5EF4-FFF2-40B4-BE49-F238E27FC236}">
                <a16:creationId xmlns:a16="http://schemas.microsoft.com/office/drawing/2014/main" id="{7E3C76C4-D33B-4B1C-B4AB-2F855ABB9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812" y="5801751"/>
            <a:ext cx="2209800" cy="762000"/>
          </a:xfrm>
          <a:prstGeom prst="cloudCallout">
            <a:avLst>
              <a:gd name="adj1" fmla="val -22125"/>
              <a:gd name="adj2" fmla="val -93333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>
                <a:cs typeface="Arial" panose="020B0604020202020204" pitchFamily="34" charset="0"/>
              </a:rPr>
              <a:t>Simple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B858-FF0E-4FE4-A921-9E4A4BCAD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B427FB7-6F77-4BC0-82AB-B6FA48F6ED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4" name="AutoShape 47">
            <a:extLst>
              <a:ext uri="{FF2B5EF4-FFF2-40B4-BE49-F238E27FC236}">
                <a16:creationId xmlns:a16="http://schemas.microsoft.com/office/drawing/2014/main" id="{41BFEEA3-23EC-4344-BC58-DFB89705B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112" y="5624951"/>
            <a:ext cx="2209800" cy="762000"/>
          </a:xfrm>
          <a:prstGeom prst="cloudCallout">
            <a:avLst>
              <a:gd name="adj1" fmla="val -69911"/>
              <a:gd name="adj2" fmla="val -5329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cs typeface="Arial" panose="020B0604020202020204" pitchFamily="34" charset="0"/>
              </a:rPr>
              <a:t>Derived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22"/>
    </mc:Choice>
    <mc:Fallback xmlns="">
      <p:transition spd="slow" advTm="82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3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3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3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3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3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3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3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3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3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32910" grpId="0" animBg="1"/>
      <p:bldP spid="932911" grpId="0" animBg="1"/>
      <p:bldP spid="932925" grpId="0" animBg="1"/>
      <p:bldP spid="932914" grpId="0" animBg="1"/>
      <p:bldP spid="932924" grpId="0" animBg="1"/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DFCF1ABF-C2E9-4D09-89D7-F4D975423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Complex Attributes</a:t>
            </a:r>
          </a:p>
        </p:txBody>
      </p:sp>
      <p:sp>
        <p:nvSpPr>
          <p:cNvPr id="963587" name="Rectangle 3">
            <a:extLst>
              <a:ext uri="{FF2B5EF4-FFF2-40B4-BE49-F238E27FC236}">
                <a16:creationId xmlns:a16="http://schemas.microsoft.com/office/drawing/2014/main" id="{3C5D2800-2DAC-4F79-97EC-25B35CD5E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general, composite and multi-valued attributes may be nested arbitrarily to any number of levels, although this is rare.</a:t>
            </a:r>
          </a:p>
          <a:p>
            <a:pPr lvl="1" eaLnBrk="1" hangingPunct="1"/>
            <a:r>
              <a:rPr lang="en-US" altLang="en-US"/>
              <a:t>For example, PreviousDegrees of a STUDENT is a composite multi-valued attribute denoted by {PreviousDegrees (College, Year, Degree, Field)}</a:t>
            </a:r>
          </a:p>
          <a:p>
            <a:pPr lvl="1" eaLnBrk="1" hangingPunct="1"/>
            <a:r>
              <a:rPr lang="en-US" altLang="en-US"/>
              <a:t>Multiple PreviousDegrees values can exist</a:t>
            </a:r>
          </a:p>
          <a:p>
            <a:pPr lvl="1" eaLnBrk="1" hangingPunct="1"/>
            <a:r>
              <a:rPr lang="en-US" altLang="en-US"/>
              <a:t>Each has four subcomponent attributes:</a:t>
            </a:r>
          </a:p>
          <a:p>
            <a:pPr lvl="2" eaLnBrk="1" hangingPunct="1"/>
            <a:r>
              <a:rPr lang="en-US" altLang="en-US"/>
              <a:t>College, Year, Degree, Field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EBF051-105C-44B6-830C-5E817686D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965AE4-4501-4317-B5A3-9E8F61DEC9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80"/>
    </mc:Choice>
    <mc:Fallback xmlns="">
      <p:transition spd="slow" advTm="68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>
            <a:extLst>
              <a:ext uri="{FF2B5EF4-FFF2-40B4-BE49-F238E27FC236}">
                <a16:creationId xmlns:a16="http://schemas.microsoft.com/office/drawing/2014/main" id="{14E2E5B3-AEBE-4B04-92CA-805CCF68DD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Key Attributes</a:t>
            </a:r>
          </a:p>
        </p:txBody>
      </p:sp>
      <p:sp>
        <p:nvSpPr>
          <p:cNvPr id="983043" name="Rectangle 3">
            <a:extLst>
              <a:ext uri="{FF2B5EF4-FFF2-40B4-BE49-F238E27FC236}">
                <a16:creationId xmlns:a16="http://schemas.microsoft.com/office/drawing/2014/main" id="{4800A6A6-B8F8-48DB-A049-A1CFFE8556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3200"/>
              <a:t>An attribute of an entity type for which each entity MUST have a </a:t>
            </a:r>
            <a:r>
              <a:rPr lang="en-US" altLang="en-US" sz="3200" u="sng">
                <a:solidFill>
                  <a:schemeClr val="hlink"/>
                </a:solidFill>
              </a:rPr>
              <a:t>Unique Value</a:t>
            </a:r>
            <a:r>
              <a:rPr lang="en-US" altLang="en-US" sz="3200"/>
              <a:t> is called a key attribute of the entity type.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000"/>
              <a:t>For example, SSN of EMPLOYEE.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 key attribute may be composite.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/>
              <a:t>VehicleTagNumber is a key of the CAR entity type with components (Number, State).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An entity type may have more than one key.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Each key is </a:t>
            </a:r>
            <a:r>
              <a:rPr lang="en-US" altLang="en-US" u="sng"/>
              <a:t>underlined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94A3B-776F-4073-8F75-D20061B7EB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9423B95-CA01-4CE0-87A0-06DA476150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16"/>
    </mc:Choice>
    <mc:Fallback xmlns="">
      <p:transition spd="slow" advTm="130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67B0-6803-4F18-A1FF-42931CD8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grpSp>
        <p:nvGrpSpPr>
          <p:cNvPr id="22531" name="Group 2">
            <a:extLst>
              <a:ext uri="{FF2B5EF4-FFF2-40B4-BE49-F238E27FC236}">
                <a16:creationId xmlns:a16="http://schemas.microsoft.com/office/drawing/2014/main" id="{5D0C0C1B-3FD1-4D3D-80D0-F946CC0D984E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495800"/>
            <a:ext cx="2362200" cy="685800"/>
            <a:chOff x="3216" y="2544"/>
            <a:chExt cx="1488" cy="432"/>
          </a:xfrm>
        </p:grpSpPr>
        <p:sp>
          <p:nvSpPr>
            <p:cNvPr id="22582" name="Line 3">
              <a:extLst>
                <a:ext uri="{FF2B5EF4-FFF2-40B4-BE49-F238E27FC236}">
                  <a16:creationId xmlns:a16="http://schemas.microsoft.com/office/drawing/2014/main" id="{08BA82C5-701A-4D1E-A7EE-016E8330C9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2544"/>
              <a:ext cx="14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3" name="Line 4">
              <a:extLst>
                <a:ext uri="{FF2B5EF4-FFF2-40B4-BE49-F238E27FC236}">
                  <a16:creationId xmlns:a16="http://schemas.microsoft.com/office/drawing/2014/main" id="{C4092AD6-626B-48E1-B254-FCCFB64237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59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4" name="Line 5">
              <a:extLst>
                <a:ext uri="{FF2B5EF4-FFF2-40B4-BE49-F238E27FC236}">
                  <a16:creationId xmlns:a16="http://schemas.microsoft.com/office/drawing/2014/main" id="{412CAAD6-E40F-42FD-9C56-D0F03A656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544"/>
              <a:ext cx="24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5" name="Oval 6">
              <a:extLst>
                <a:ext uri="{FF2B5EF4-FFF2-40B4-BE49-F238E27FC236}">
                  <a16:creationId xmlns:a16="http://schemas.microsoft.com/office/drawing/2014/main" id="{E3D1B128-0AA5-4FB5-8405-A4FE6D2C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73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u="sng">
                  <a:latin typeface="Times New Roman" panose="02020603050405020304" pitchFamily="18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22586" name="Oval 7">
              <a:extLst>
                <a:ext uri="{FF2B5EF4-FFF2-40B4-BE49-F238E27FC236}">
                  <a16:creationId xmlns:a16="http://schemas.microsoft.com/office/drawing/2014/main" id="{C2C30F48-EEA8-4D87-B56B-55B64C7F2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784"/>
              <a:ext cx="432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u="sng">
                  <a:latin typeface="Times New Roman" panose="02020603050405020304" pitchFamily="18" charset="0"/>
                  <a:cs typeface="Arial" panose="020B0604020202020204" pitchFamily="34" charset="0"/>
                </a:rPr>
                <a:t>number</a:t>
              </a:r>
            </a:p>
          </p:txBody>
        </p:sp>
        <p:sp>
          <p:nvSpPr>
            <p:cNvPr id="22587" name="Oval 8">
              <a:extLst>
                <a:ext uri="{FF2B5EF4-FFF2-40B4-BE49-F238E27FC236}">
                  <a16:creationId xmlns:a16="http://schemas.microsoft.com/office/drawing/2014/main" id="{1DCABEA8-5230-492A-B482-66A92B35B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784"/>
              <a:ext cx="480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grpSp>
        <p:nvGrpSpPr>
          <p:cNvPr id="22532" name="Group 9">
            <a:extLst>
              <a:ext uri="{FF2B5EF4-FFF2-40B4-BE49-F238E27FC236}">
                <a16:creationId xmlns:a16="http://schemas.microsoft.com/office/drawing/2014/main" id="{903D676C-55DE-46C1-B5C8-F4BEB554D090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438400"/>
            <a:ext cx="3505200" cy="685800"/>
            <a:chOff x="3120" y="1248"/>
            <a:chExt cx="2208" cy="432"/>
          </a:xfrm>
        </p:grpSpPr>
        <p:sp>
          <p:nvSpPr>
            <p:cNvPr id="22573" name="Line 10">
              <a:extLst>
                <a:ext uri="{FF2B5EF4-FFF2-40B4-BE49-F238E27FC236}">
                  <a16:creationId xmlns:a16="http://schemas.microsoft.com/office/drawing/2014/main" id="{A0FC5C04-B903-4D6D-8840-ED350F30EC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1248"/>
              <a:ext cx="432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4" name="Line 11">
              <a:extLst>
                <a:ext uri="{FF2B5EF4-FFF2-40B4-BE49-F238E27FC236}">
                  <a16:creationId xmlns:a16="http://schemas.microsoft.com/office/drawing/2014/main" id="{0268AB00-9E6D-4351-91DC-9A6A2C791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1248"/>
              <a:ext cx="144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5" name="Line 12">
              <a:extLst>
                <a:ext uri="{FF2B5EF4-FFF2-40B4-BE49-F238E27FC236}">
                  <a16:creationId xmlns:a16="http://schemas.microsoft.com/office/drawing/2014/main" id="{DD2E145A-69C7-4949-9481-D6C83E0F3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248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6" name="Line 13">
              <a:extLst>
                <a:ext uri="{FF2B5EF4-FFF2-40B4-BE49-F238E27FC236}">
                  <a16:creationId xmlns:a16="http://schemas.microsoft.com/office/drawing/2014/main" id="{3876E578-EAA1-43FA-BADD-2CD2BF50D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248"/>
              <a:ext cx="14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7" name="Oval 14">
              <a:extLst>
                <a:ext uri="{FF2B5EF4-FFF2-40B4-BE49-F238E27FC236}">
                  <a16:creationId xmlns:a16="http://schemas.microsoft.com/office/drawing/2014/main" id="{1FB104DE-16FF-4A15-A42F-2BC41F6B2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488"/>
              <a:ext cx="480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birthdate</a:t>
              </a:r>
            </a:p>
          </p:txBody>
        </p:sp>
        <p:sp>
          <p:nvSpPr>
            <p:cNvPr id="22578" name="Oval 15">
              <a:extLst>
                <a:ext uri="{FF2B5EF4-FFF2-40B4-BE49-F238E27FC236}">
                  <a16:creationId xmlns:a16="http://schemas.microsoft.com/office/drawing/2014/main" id="{655164D1-E0C8-435A-AC8C-69FEE1011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22579" name="Oval 16">
              <a:extLst>
                <a:ext uri="{FF2B5EF4-FFF2-40B4-BE49-F238E27FC236}">
                  <a16:creationId xmlns:a16="http://schemas.microsoft.com/office/drawing/2014/main" id="{5EFF5AEF-3A85-4CA2-B3D1-694E80B50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gender</a:t>
              </a:r>
            </a:p>
          </p:txBody>
        </p:sp>
        <p:sp>
          <p:nvSpPr>
            <p:cNvPr id="22580" name="Oval 17">
              <a:extLst>
                <a:ext uri="{FF2B5EF4-FFF2-40B4-BE49-F238E27FC236}">
                  <a16:creationId xmlns:a16="http://schemas.microsoft.com/office/drawing/2014/main" id="{C04752C2-8100-45BF-8C26-AA8DDF7D2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440"/>
              <a:ext cx="72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relationship</a:t>
              </a:r>
            </a:p>
          </p:txBody>
        </p:sp>
        <p:sp>
          <p:nvSpPr>
            <p:cNvPr id="22581" name="Line 18">
              <a:extLst>
                <a:ext uri="{FF2B5EF4-FFF2-40B4-BE49-F238E27FC236}">
                  <a16:creationId xmlns:a16="http://schemas.microsoft.com/office/drawing/2014/main" id="{7DA2F2F6-5343-4B64-8AA9-47DABF128F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63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33" name="Rectangle 19">
            <a:extLst>
              <a:ext uri="{FF2B5EF4-FFF2-40B4-BE49-F238E27FC236}">
                <a16:creationId xmlns:a16="http://schemas.microsoft.com/office/drawing/2014/main" id="{56F7E1C8-A68D-416E-85BC-612B7A000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8956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22534" name="Rectangle 21">
            <a:extLst>
              <a:ext uri="{FF2B5EF4-FFF2-40B4-BE49-F238E27FC236}">
                <a16:creationId xmlns:a16="http://schemas.microsoft.com/office/drawing/2014/main" id="{6D8B8D7F-0B81-477F-B632-F70D9136E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910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22535" name="Rectangle 22">
            <a:extLst>
              <a:ext uri="{FF2B5EF4-FFF2-40B4-BE49-F238E27FC236}">
                <a16:creationId xmlns:a16="http://schemas.microsoft.com/office/drawing/2014/main" id="{3DA3C347-B209-426F-83DC-DC2B1EF3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336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dependent</a:t>
            </a:r>
          </a:p>
        </p:txBody>
      </p:sp>
      <p:grpSp>
        <p:nvGrpSpPr>
          <p:cNvPr id="22537" name="Group 24">
            <a:extLst>
              <a:ext uri="{FF2B5EF4-FFF2-40B4-BE49-F238E27FC236}">
                <a16:creationId xmlns:a16="http://schemas.microsoft.com/office/drawing/2014/main" id="{15578BC9-D0B4-448C-AAC5-9B6C68DD5793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676400"/>
            <a:ext cx="3429000" cy="1828800"/>
            <a:chOff x="192" y="1056"/>
            <a:chExt cx="2160" cy="1152"/>
          </a:xfrm>
        </p:grpSpPr>
        <p:sp>
          <p:nvSpPr>
            <p:cNvPr id="22552" name="Line 25">
              <a:extLst>
                <a:ext uri="{FF2B5EF4-FFF2-40B4-BE49-F238E27FC236}">
                  <a16:creationId xmlns:a16="http://schemas.microsoft.com/office/drawing/2014/main" id="{FCF7AFCC-26A9-471D-B736-7B5C8715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016"/>
              <a:ext cx="38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3" name="Line 26">
              <a:extLst>
                <a:ext uri="{FF2B5EF4-FFF2-40B4-BE49-F238E27FC236}">
                  <a16:creationId xmlns:a16="http://schemas.microsoft.com/office/drawing/2014/main" id="{0CA7FFA1-B556-4687-9AD0-DF97A8AFC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38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4" name="Line 27">
              <a:extLst>
                <a:ext uri="{FF2B5EF4-FFF2-40B4-BE49-F238E27FC236}">
                  <a16:creationId xmlns:a16="http://schemas.microsoft.com/office/drawing/2014/main" id="{198374F8-4AD5-4ADF-A73D-86E615232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64" y="1632"/>
              <a:ext cx="33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5" name="Line 28">
              <a:extLst>
                <a:ext uri="{FF2B5EF4-FFF2-40B4-BE49-F238E27FC236}">
                  <a16:creationId xmlns:a16="http://schemas.microsoft.com/office/drawing/2014/main" id="{5EC22373-44C1-4C3C-A2DF-9CE2D7C68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63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6" name="Line 29">
              <a:extLst>
                <a:ext uri="{FF2B5EF4-FFF2-40B4-BE49-F238E27FC236}">
                  <a16:creationId xmlns:a16="http://schemas.microsoft.com/office/drawing/2014/main" id="{B5BC1B26-5A3B-4C0E-988F-C576093D6E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2" y="1584"/>
              <a:ext cx="4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7" name="Line 30">
              <a:extLst>
                <a:ext uri="{FF2B5EF4-FFF2-40B4-BE49-F238E27FC236}">
                  <a16:creationId xmlns:a16="http://schemas.microsoft.com/office/drawing/2014/main" id="{2D22219C-1B46-48F6-864C-6492207A8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1584"/>
              <a:ext cx="24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8" name="Line 31">
              <a:extLst>
                <a:ext uri="{FF2B5EF4-FFF2-40B4-BE49-F238E27FC236}">
                  <a16:creationId xmlns:a16="http://schemas.microsoft.com/office/drawing/2014/main" id="{C940CEF5-5D86-4A9F-B606-8C9C894F3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6" y="1200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9" name="Line 32">
              <a:extLst>
                <a:ext uri="{FF2B5EF4-FFF2-40B4-BE49-F238E27FC236}">
                  <a16:creationId xmlns:a16="http://schemas.microsoft.com/office/drawing/2014/main" id="{05BB17DF-DA3F-4EF9-A923-FF1734D69D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1248"/>
              <a:ext cx="4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0" name="Line 33">
              <a:extLst>
                <a:ext uri="{FF2B5EF4-FFF2-40B4-BE49-F238E27FC236}">
                  <a16:creationId xmlns:a16="http://schemas.microsoft.com/office/drawing/2014/main" id="{9FEB8EAE-D26B-4A91-9EBC-2C2F1C296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1200"/>
              <a:ext cx="28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1" name="Oval 34">
              <a:extLst>
                <a:ext uri="{FF2B5EF4-FFF2-40B4-BE49-F238E27FC236}">
                  <a16:creationId xmlns:a16="http://schemas.microsoft.com/office/drawing/2014/main" id="{39203B92-B071-48DF-BAC0-83A681F2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01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bdate</a:t>
              </a:r>
            </a:p>
          </p:txBody>
        </p:sp>
        <p:sp>
          <p:nvSpPr>
            <p:cNvPr id="22562" name="Oval 35">
              <a:extLst>
                <a:ext uri="{FF2B5EF4-FFF2-40B4-BE49-F238E27FC236}">
                  <a16:creationId xmlns:a16="http://schemas.microsoft.com/office/drawing/2014/main" id="{7CA00BC1-ABF4-45CC-9CFF-814D5662E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77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u="sng">
                  <a:latin typeface="Times New Roman" panose="02020603050405020304" pitchFamily="18" charset="0"/>
                  <a:cs typeface="Arial" panose="020B0604020202020204" pitchFamily="34" charset="0"/>
                </a:rPr>
                <a:t>ssn</a:t>
              </a:r>
              <a:endParaRPr lang="en-US" altLang="en-US" sz="16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2563" name="Oval 36">
              <a:extLst>
                <a:ext uri="{FF2B5EF4-FFF2-40B4-BE49-F238E27FC236}">
                  <a16:creationId xmlns:a16="http://schemas.microsoft.com/office/drawing/2014/main" id="{031654D2-A948-473A-BFB0-0034C3BF2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22564" name="Oval 37">
              <a:extLst>
                <a:ext uri="{FF2B5EF4-FFF2-40B4-BE49-F238E27FC236}">
                  <a16:creationId xmlns:a16="http://schemas.microsoft.com/office/drawing/2014/main" id="{4DF76585-F3A8-4146-89E8-008BB8A19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05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lname</a:t>
              </a:r>
            </a:p>
          </p:txBody>
        </p:sp>
        <p:sp>
          <p:nvSpPr>
            <p:cNvPr id="22565" name="Oval 38">
              <a:extLst>
                <a:ext uri="{FF2B5EF4-FFF2-40B4-BE49-F238E27FC236}">
                  <a16:creationId xmlns:a16="http://schemas.microsoft.com/office/drawing/2014/main" id="{2F6C5A30-E04F-4024-AD39-D7714C89D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104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minit</a:t>
              </a:r>
            </a:p>
          </p:txBody>
        </p:sp>
        <p:sp>
          <p:nvSpPr>
            <p:cNvPr id="22566" name="Oval 39">
              <a:extLst>
                <a:ext uri="{FF2B5EF4-FFF2-40B4-BE49-F238E27FC236}">
                  <a16:creationId xmlns:a16="http://schemas.microsoft.com/office/drawing/2014/main" id="{EC5EE79A-1901-4981-A877-D80324A4A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056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fname</a:t>
              </a:r>
            </a:p>
          </p:txBody>
        </p:sp>
        <p:sp>
          <p:nvSpPr>
            <p:cNvPr id="22567" name="Oval 40">
              <a:extLst>
                <a:ext uri="{FF2B5EF4-FFF2-40B4-BE49-F238E27FC236}">
                  <a16:creationId xmlns:a16="http://schemas.microsoft.com/office/drawing/2014/main" id="{11759530-E57B-4E0B-A19D-F0696C6CA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488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gender</a:t>
              </a:r>
            </a:p>
          </p:txBody>
        </p:sp>
        <p:sp>
          <p:nvSpPr>
            <p:cNvPr id="22568" name="Oval 41">
              <a:extLst>
                <a:ext uri="{FF2B5EF4-FFF2-40B4-BE49-F238E27FC236}">
                  <a16:creationId xmlns:a16="http://schemas.microsoft.com/office/drawing/2014/main" id="{D2743ED3-DE1B-490F-8636-9D82F098A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440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22569" name="Oval 42">
              <a:extLst>
                <a:ext uri="{FF2B5EF4-FFF2-40B4-BE49-F238E27FC236}">
                  <a16:creationId xmlns:a16="http://schemas.microsoft.com/office/drawing/2014/main" id="{054349F4-1DDE-4737-B5B5-01225BFB1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392"/>
              <a:ext cx="384" cy="19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salary</a:t>
              </a:r>
            </a:p>
          </p:txBody>
        </p:sp>
      </p:grpSp>
      <p:grpSp>
        <p:nvGrpSpPr>
          <p:cNvPr id="22538" name="Group 62">
            <a:extLst>
              <a:ext uri="{FF2B5EF4-FFF2-40B4-BE49-F238E27FC236}">
                <a16:creationId xmlns:a16="http://schemas.microsoft.com/office/drawing/2014/main" id="{50822C7B-680A-47B6-816C-F507DD0395D9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114800"/>
            <a:ext cx="3733800" cy="1676400"/>
            <a:chOff x="144" y="2592"/>
            <a:chExt cx="2352" cy="1056"/>
          </a:xfrm>
        </p:grpSpPr>
        <p:sp>
          <p:nvSpPr>
            <p:cNvPr id="22540" name="Oval 61">
              <a:extLst>
                <a:ext uri="{FF2B5EF4-FFF2-40B4-BE49-F238E27FC236}">
                  <a16:creationId xmlns:a16="http://schemas.microsoft.com/office/drawing/2014/main" id="{8ACD2F76-2465-4CE3-A937-3A277F25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2"/>
              <a:ext cx="67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41" name="Rectangle 20">
              <a:extLst>
                <a:ext uri="{FF2B5EF4-FFF2-40B4-BE49-F238E27FC236}">
                  <a16:creationId xmlns:a16="http://schemas.microsoft.com/office/drawing/2014/main" id="{009F4060-A552-4694-B5E3-3268FA144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024"/>
              <a:ext cx="960" cy="24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  <a:cs typeface="Arial" panose="020B0604020202020204" pitchFamily="34" charset="0"/>
                </a:rPr>
                <a:t>department</a:t>
              </a:r>
            </a:p>
          </p:txBody>
        </p:sp>
        <p:grpSp>
          <p:nvGrpSpPr>
            <p:cNvPr id="22542" name="Group 49">
              <a:extLst>
                <a:ext uri="{FF2B5EF4-FFF2-40B4-BE49-F238E27FC236}">
                  <a16:creationId xmlns:a16="http://schemas.microsoft.com/office/drawing/2014/main" id="{FB102D22-29A7-48EC-B951-40BB5B2C01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2592"/>
              <a:ext cx="2256" cy="1056"/>
              <a:chOff x="144" y="2592"/>
              <a:chExt cx="2256" cy="1056"/>
            </a:xfrm>
          </p:grpSpPr>
          <p:sp>
            <p:nvSpPr>
              <p:cNvPr id="22543" name="Oval 50">
                <a:extLst>
                  <a:ext uri="{FF2B5EF4-FFF2-40B4-BE49-F238E27FC236}">
                    <a16:creationId xmlns:a16="http://schemas.microsoft.com/office/drawing/2014/main" id="{59BBB099-D820-4631-AAE8-42AD133A7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3360"/>
                <a:ext cx="1200" cy="28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Arial" panose="020B0604020202020204" pitchFamily="34" charset="0"/>
                  </a:rPr>
                  <a:t>Number of Employees</a:t>
                </a:r>
              </a:p>
            </p:txBody>
          </p:sp>
          <p:grpSp>
            <p:nvGrpSpPr>
              <p:cNvPr id="22544" name="Group 51">
                <a:extLst>
                  <a:ext uri="{FF2B5EF4-FFF2-40B4-BE49-F238E27FC236}">
                    <a16:creationId xmlns:a16="http://schemas.microsoft.com/office/drawing/2014/main" id="{9F747BD3-51A9-4AEA-BCA1-40D4704360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2592"/>
                <a:ext cx="1632" cy="768"/>
                <a:chOff x="768" y="2592"/>
                <a:chExt cx="1632" cy="768"/>
              </a:xfrm>
            </p:grpSpPr>
            <p:sp>
              <p:nvSpPr>
                <p:cNvPr id="22545" name="Line 52">
                  <a:extLst>
                    <a:ext uri="{FF2B5EF4-FFF2-40B4-BE49-F238E27FC236}">
                      <a16:creationId xmlns:a16="http://schemas.microsoft.com/office/drawing/2014/main" id="{2D210A90-1418-45E9-98CF-023733DB8B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" y="2736"/>
                  <a:ext cx="192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46" name="Line 53">
                  <a:extLst>
                    <a:ext uri="{FF2B5EF4-FFF2-40B4-BE49-F238E27FC236}">
                      <a16:creationId xmlns:a16="http://schemas.microsoft.com/office/drawing/2014/main" id="{9040C021-B725-4C1F-97DC-613FEA8B7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2784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47" name="Line 54">
                  <a:extLst>
                    <a:ext uri="{FF2B5EF4-FFF2-40B4-BE49-F238E27FC236}">
                      <a16:creationId xmlns:a16="http://schemas.microsoft.com/office/drawing/2014/main" id="{E862F62A-2A33-469E-9025-D0F274D3C2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2784"/>
                  <a:ext cx="192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48" name="Oval 55">
                  <a:extLst>
                    <a:ext uri="{FF2B5EF4-FFF2-40B4-BE49-F238E27FC236}">
                      <a16:creationId xmlns:a16="http://schemas.microsoft.com/office/drawing/2014/main" id="{D725F834-B717-45A3-869A-E35FCC7633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" y="2592"/>
                  <a:ext cx="384" cy="19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altLang="en-US" sz="1600" u="sng">
                      <a:latin typeface="Times New Roman" panose="02020603050405020304" pitchFamily="18" charset="0"/>
                      <a:cs typeface="Arial" panose="020B0604020202020204" pitchFamily="34" charset="0"/>
                    </a:rPr>
                    <a:t>name</a:t>
                  </a:r>
                </a:p>
              </p:txBody>
            </p:sp>
            <p:sp>
              <p:nvSpPr>
                <p:cNvPr id="22549" name="Oval 56">
                  <a:extLst>
                    <a:ext uri="{FF2B5EF4-FFF2-40B4-BE49-F238E27FC236}">
                      <a16:creationId xmlns:a16="http://schemas.microsoft.com/office/drawing/2014/main" id="{5A615DE9-63CD-4096-8C5E-79AC45C044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2640"/>
                  <a:ext cx="432" cy="19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altLang="en-US" sz="1600" u="sng">
                      <a:latin typeface="Times New Roman" panose="02020603050405020304" pitchFamily="18" charset="0"/>
                      <a:cs typeface="Arial" panose="020B0604020202020204" pitchFamily="34" charset="0"/>
                    </a:rPr>
                    <a:t>number</a:t>
                  </a:r>
                </a:p>
              </p:txBody>
            </p:sp>
            <p:sp>
              <p:nvSpPr>
                <p:cNvPr id="22550" name="Oval 57">
                  <a:extLst>
                    <a:ext uri="{FF2B5EF4-FFF2-40B4-BE49-F238E27FC236}">
                      <a16:creationId xmlns:a16="http://schemas.microsoft.com/office/drawing/2014/main" id="{DC7FEDF4-CAFE-413E-AB71-DB255F9251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0" y="2640"/>
                  <a:ext cx="480" cy="19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Arial" panose="020B0604020202020204" pitchFamily="34" charset="0"/>
                    </a:rPr>
                    <a:t>location</a:t>
                  </a:r>
                </a:p>
              </p:txBody>
            </p:sp>
            <p:sp>
              <p:nvSpPr>
                <p:cNvPr id="22551" name="Line 58">
                  <a:extLst>
                    <a:ext uri="{FF2B5EF4-FFF2-40B4-BE49-F238E27FC236}">
                      <a16:creationId xmlns:a16="http://schemas.microsoft.com/office/drawing/2014/main" id="{263E9144-AC10-4885-BE54-AC1A9B9142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8" y="3168"/>
                  <a:ext cx="336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ED31-AF72-4097-89D6-A7FFF76F45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24479F-681D-4F29-AF8A-0F8101FCC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47"/>
    </mc:Choice>
    <mc:Fallback xmlns="">
      <p:transition spd="slow" advTm="34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51F128-A53C-4822-A517-DC9AACCF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1183" y="213692"/>
            <a:ext cx="2279373" cy="18586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F4DC80-D765-443C-B33E-22490DDF5A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/>
        </p:blipFill>
        <p:spPr>
          <a:xfrm>
            <a:off x="14068" y="1440658"/>
            <a:ext cx="3474720" cy="439743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9181" y="2674143"/>
            <a:ext cx="5083127" cy="1509713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b="1" dirty="0"/>
              <a:t>Relationships</a:t>
            </a:r>
          </a:p>
          <a:p>
            <a:pPr>
              <a:lnSpc>
                <a:spcPct val="80000"/>
              </a:lnSpc>
            </a:pPr>
            <a:endParaRPr lang="en-US" alt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7D6F11-AA75-44E5-9521-94BE9821E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008710-F7AF-42A4-AE7C-A2330C73B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9"/>
    </mc:Choice>
    <mc:Fallback xmlns="">
      <p:transition spd="slow" advTm="5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89CC1274-5795-45F3-8B66-33116E4E94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200"/>
              <a:t>Refining the initial design by introducing </a:t>
            </a:r>
            <a:r>
              <a:rPr lang="en-US" altLang="en-US" sz="3200" b="1"/>
              <a:t>relationships</a:t>
            </a:r>
          </a:p>
        </p:txBody>
      </p:sp>
      <p:sp>
        <p:nvSpPr>
          <p:cNvPr id="987139" name="Rectangle 3">
            <a:extLst>
              <a:ext uri="{FF2B5EF4-FFF2-40B4-BE49-F238E27FC236}">
                <a16:creationId xmlns:a16="http://schemas.microsoft.com/office/drawing/2014/main" id="{97054050-4652-4175-8A37-3D9A840E5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initial design is typically not complete</a:t>
            </a:r>
          </a:p>
          <a:p>
            <a:pPr eaLnBrk="1" hangingPunct="1"/>
            <a:r>
              <a:rPr lang="en-US" altLang="en-US"/>
              <a:t>Some aspects in the requirements will be represented as </a:t>
            </a:r>
            <a:r>
              <a:rPr lang="en-US" altLang="en-US" b="1"/>
              <a:t>relationships</a:t>
            </a:r>
            <a:endParaRPr lang="en-US" altLang="en-US"/>
          </a:p>
          <a:p>
            <a:pPr eaLnBrk="1" hangingPunct="1"/>
            <a:r>
              <a:rPr lang="en-US" altLang="en-US"/>
              <a:t>ER model has three main concepts:</a:t>
            </a:r>
          </a:p>
          <a:p>
            <a:pPr lvl="1" eaLnBrk="1" hangingPunct="1"/>
            <a:r>
              <a:rPr lang="en-US" altLang="en-US" b="1"/>
              <a:t>Entities</a:t>
            </a:r>
            <a:r>
              <a:rPr lang="en-US" altLang="en-US"/>
              <a:t> (and their entity types and entity sets)</a:t>
            </a:r>
          </a:p>
          <a:p>
            <a:pPr lvl="1" eaLnBrk="1" hangingPunct="1"/>
            <a:r>
              <a:rPr lang="en-US" altLang="en-US" b="1"/>
              <a:t>Attributes</a:t>
            </a:r>
            <a:r>
              <a:rPr lang="en-US" altLang="en-US"/>
              <a:t> (simple, composite, multivalued)</a:t>
            </a:r>
          </a:p>
          <a:p>
            <a:pPr lvl="1" eaLnBrk="1" hangingPunct="1"/>
            <a:r>
              <a:rPr lang="en-US" altLang="en-US" b="1"/>
              <a:t>Relationships</a:t>
            </a:r>
            <a:r>
              <a:rPr lang="en-US" altLang="en-US"/>
              <a:t> (and their relationship types and relationship sets)</a:t>
            </a:r>
          </a:p>
          <a:p>
            <a:pPr eaLnBrk="1" hangingPunct="1"/>
            <a:r>
              <a:rPr lang="en-US" altLang="en-US"/>
              <a:t>We introduce relationship concepts next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FF567A-EA4E-4B2D-84CD-ED2743604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C1E3B26-6AA2-4881-9ED0-DA5C566355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56"/>
    </mc:Choice>
    <mc:Fallback xmlns="">
      <p:transition spd="slow" advTm="97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FB97CB5C-1084-4D27-B806-CBD46786CB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Relationships and Relationship Types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ED1527D1-2D6F-465D-87A6-96EABCFE1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A </a:t>
            </a:r>
            <a:r>
              <a:rPr lang="en-US" altLang="en-US" sz="2400" b="1"/>
              <a:t>relationship</a:t>
            </a:r>
            <a:r>
              <a:rPr lang="en-US" altLang="en-US" sz="2400"/>
              <a:t> relates two or more distinct entities with a specific meaning. For 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EMPLOYEE John Smith </a:t>
            </a:r>
            <a:r>
              <a:rPr lang="en-US" altLang="en-US" sz="2200" i="1"/>
              <a:t>works on</a:t>
            </a:r>
            <a:r>
              <a:rPr lang="en-US" altLang="en-US" sz="2200"/>
              <a:t> ProductX PROJECT,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EMPLOYEE Franklin Wong </a:t>
            </a:r>
            <a:r>
              <a:rPr lang="en-US" altLang="en-US" sz="2200" i="1"/>
              <a:t>manages</a:t>
            </a:r>
            <a:r>
              <a:rPr lang="en-US" altLang="en-US" sz="2200"/>
              <a:t> Research DEPARTMENT.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Relationships of the same type are grouped or typed into a </a:t>
            </a:r>
            <a:r>
              <a:rPr lang="en-US" altLang="en-US" sz="2400" b="1"/>
              <a:t>relationship type</a:t>
            </a:r>
            <a:r>
              <a:rPr lang="en-US" altLang="en-US" sz="2400"/>
              <a:t>. </a:t>
            </a:r>
            <a:r>
              <a:rPr lang="en-US" altLang="en-US" sz="2300"/>
              <a:t>For example: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/>
              <a:t>WORKS_ON relationship type in which EMPLOYEEs and PROJECTs participate, or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/>
              <a:t>MANAGES relationship type in which EMPLOYEEs and DEPARTMENTs participate.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46FD7-0AD9-4622-B4FA-AF41B5674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0A0682A-E3E2-4D1D-ACC0-05BE347EAD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28"/>
    </mc:Choice>
    <mc:Fallback xmlns="">
      <p:transition spd="slow" advTm="109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57EC-620A-418C-BC54-36F5801B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A7BABB3-D5A3-4FCA-BE04-0F0188712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044" y="4124521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41CA21C-7AEF-4794-8E54-3E33E1DDB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644" y="3286321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department</a:t>
            </a:r>
          </a:p>
        </p:txBody>
      </p:sp>
      <p:sp>
        <p:nvSpPr>
          <p:cNvPr id="936966" name="Line 6">
            <a:extLst>
              <a:ext uri="{FF2B5EF4-FFF2-40B4-BE49-F238E27FC236}">
                <a16:creationId xmlns:a16="http://schemas.microsoft.com/office/drawing/2014/main" id="{E888EBA3-18BF-432C-9619-6CCD87A3A7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844" y="3514921"/>
            <a:ext cx="15240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6967" name="Line 7">
            <a:extLst>
              <a:ext uri="{FF2B5EF4-FFF2-40B4-BE49-F238E27FC236}">
                <a16:creationId xmlns:a16="http://schemas.microsoft.com/office/drawing/2014/main" id="{C8239B4D-AA42-4FD2-912C-54C05F4B5B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8044" y="3438721"/>
            <a:ext cx="990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6968" name="AutoShape 8">
            <a:extLst>
              <a:ext uri="{FF2B5EF4-FFF2-40B4-BE49-F238E27FC236}">
                <a16:creationId xmlns:a16="http://schemas.microsoft.com/office/drawing/2014/main" id="{94F09719-A11B-431B-B736-E46936FD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644" y="3133921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for</a:t>
            </a:r>
          </a:p>
        </p:txBody>
      </p:sp>
      <p:sp>
        <p:nvSpPr>
          <p:cNvPr id="936970" name="Text Box 10">
            <a:extLst>
              <a:ext uri="{FF2B5EF4-FFF2-40B4-BE49-F238E27FC236}">
                <a16:creationId xmlns:a16="http://schemas.microsoft.com/office/drawing/2014/main" id="{7AD2ABB5-625B-43D8-8F48-31824F352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53427"/>
            <a:ext cx="7696200" cy="191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tx2"/>
                </a:solidFill>
              </a:rPr>
              <a:t>In ER diagrams, we represent the </a:t>
            </a:r>
            <a:r>
              <a:rPr lang="en-US" altLang="en-US" i="1" dirty="0">
                <a:solidFill>
                  <a:schemeClr val="tx2"/>
                </a:solidFill>
              </a:rPr>
              <a:t>relationship type </a:t>
            </a:r>
            <a:r>
              <a:rPr lang="en-US" altLang="en-US" dirty="0">
                <a:solidFill>
                  <a:schemeClr val="tx2"/>
                </a:solidFill>
              </a:rPr>
              <a:t>as: </a:t>
            </a:r>
            <a:r>
              <a:rPr lang="en-US" altLang="en-US" dirty="0">
                <a:solidFill>
                  <a:srgbClr val="800000"/>
                </a:solidFill>
              </a:rPr>
              <a:t>Diamond-shaped box connected to the participating entity types via straight lines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en-US" altLang="en-US" sz="3200" dirty="0">
              <a:solidFill>
                <a:srgbClr val="8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F89DFE85-BF54-4F29-9782-89D3F51F3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644" y="479449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dirty="0">
                <a:latin typeface="Times New Roman" panose="02020603050405020304" pitchFamily="18" charset="0"/>
                <a:cs typeface="Arial" panose="020B0604020202020204" pitchFamily="34" charset="0"/>
              </a:rPr>
              <a:t>project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D7146A-F1EE-4F34-B24B-98A44A6B662C}"/>
              </a:ext>
            </a:extLst>
          </p:cNvPr>
          <p:cNvCxnSpPr>
            <a:endCxn id="16" idx="1"/>
          </p:cNvCxnSpPr>
          <p:nvPr/>
        </p:nvCxnSpPr>
        <p:spPr bwMode="auto">
          <a:xfrm>
            <a:off x="2360544" y="4503977"/>
            <a:ext cx="1295400" cy="47387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utoShape 8">
            <a:extLst>
              <a:ext uri="{FF2B5EF4-FFF2-40B4-BE49-F238E27FC236}">
                <a16:creationId xmlns:a16="http://schemas.microsoft.com/office/drawing/2014/main" id="{51ED6158-944E-43C0-87A4-50941EA88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944" y="4634947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Times New Roman" panose="02020603050405020304" pitchFamily="18" charset="0"/>
                <a:cs typeface="Arial" panose="020B0604020202020204" pitchFamily="34" charset="0"/>
              </a:rPr>
              <a:t>works 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A5DC2B-698E-4E18-9E5E-AF6DFD360804}"/>
              </a:ext>
            </a:extLst>
          </p:cNvPr>
          <p:cNvCxnSpPr>
            <a:stCxn id="16" idx="3"/>
            <a:endCxn id="14" idx="1"/>
          </p:cNvCxnSpPr>
          <p:nvPr/>
        </p:nvCxnSpPr>
        <p:spPr bwMode="auto">
          <a:xfrm>
            <a:off x="5103744" y="4977847"/>
            <a:ext cx="1104900" cy="7143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C2D5B-5C6D-43F3-AF20-0199422659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7185343-645B-45BE-B91D-EE03F98A1F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24"/>
    </mc:Choice>
    <mc:Fallback xmlns="">
      <p:transition spd="slow" advTm="77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36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36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3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3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36968" grpId="0" animBg="1"/>
      <p:bldP spid="936970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DFDB3825-DA97-4C4A-AFB2-3A3D36428E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Relationship instances of the WORKS_FOR N:1 relationship between EMPLOYEE and DEPARTMENT</a:t>
            </a:r>
          </a:p>
        </p:txBody>
      </p:sp>
      <p:pic>
        <p:nvPicPr>
          <p:cNvPr id="26628" name="Picture 3" descr="fig03_09">
            <a:extLst>
              <a:ext uri="{FF2B5EF4-FFF2-40B4-BE49-F238E27FC236}">
                <a16:creationId xmlns:a16="http://schemas.microsoft.com/office/drawing/2014/main" id="{ADF67DA3-EA7A-4225-9078-9660B0B21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60" y="1818000"/>
            <a:ext cx="7924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73B55-F12F-4CDC-9366-EB0A093D75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28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B3915E0-D2AD-48D1-8B98-15C13624A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12"/>
    </mc:Choice>
    <mc:Fallback xmlns="">
      <p:transition spd="slow" advTm="114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628FB03E-69BF-41CE-9D75-9826FACD64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Relationship instances of the M:N  WORKS_ON relationship between EMPLOYEE and PROJECT</a:t>
            </a:r>
          </a:p>
        </p:txBody>
      </p:sp>
      <p:sp>
        <p:nvSpPr>
          <p:cNvPr id="27652" name="Text Box 3">
            <a:extLst>
              <a:ext uri="{FF2B5EF4-FFF2-40B4-BE49-F238E27FC236}">
                <a16:creationId xmlns:a16="http://schemas.microsoft.com/office/drawing/2014/main" id="{31C715F2-B165-4250-8884-F41785B71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22450"/>
            <a:ext cx="8099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7653" name="Picture 4" descr="fig03_13">
            <a:extLst>
              <a:ext uri="{FF2B5EF4-FFF2-40B4-BE49-F238E27FC236}">
                <a16:creationId xmlns:a16="http://schemas.microsoft.com/office/drawing/2014/main" id="{5CF8611B-AC3A-45FE-86D3-8D1CF3FFC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68" y="1750648"/>
            <a:ext cx="6948487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B5E3C-1F74-4636-91A5-34FD74AAE7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29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1C944B7-7084-43E7-A732-8CED97C1C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85"/>
    </mc:Choice>
    <mc:Fallback xmlns="">
      <p:transition spd="slow" advTm="21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51F128-A53C-4822-A517-DC9AACCF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1183" y="213692"/>
            <a:ext cx="2279373" cy="18586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F4DC80-D765-443C-B33E-22490DDF5A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/>
        </p:blipFill>
        <p:spPr>
          <a:xfrm>
            <a:off x="14068" y="1440658"/>
            <a:ext cx="3474720" cy="439743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9181" y="2477197"/>
            <a:ext cx="5083127" cy="1509713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b="1" dirty="0"/>
              <a:t>Overview of Database Design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F46B9-D8B4-4287-A004-D1B5CB1C1D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B3F7E52-6818-4747-9B4E-4D43B9036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2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3"/>
    </mc:Choice>
    <mc:Fallback xmlns="">
      <p:transition spd="slow" advTm="7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873DA447-73E1-4586-BAF2-69D6DEDA60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Relationship type vs. relationship set </a:t>
            </a:r>
          </a:p>
        </p:txBody>
      </p:sp>
      <p:sp>
        <p:nvSpPr>
          <p:cNvPr id="965635" name="Rectangle 3">
            <a:extLst>
              <a:ext uri="{FF2B5EF4-FFF2-40B4-BE49-F238E27FC236}">
                <a16:creationId xmlns:a16="http://schemas.microsoft.com/office/drawing/2014/main" id="{11941C2D-5A9D-4A1D-94BC-87E29A66E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Relationship Type:</a:t>
            </a:r>
          </a:p>
          <a:p>
            <a:pPr lvl="1" eaLnBrk="1" hangingPunct="1"/>
            <a:r>
              <a:rPr lang="en-US" altLang="en-US"/>
              <a:t>Is the schema description of a relationship</a:t>
            </a:r>
          </a:p>
          <a:p>
            <a:pPr lvl="1" eaLnBrk="1" hangingPunct="1"/>
            <a:r>
              <a:rPr lang="en-US" altLang="en-US"/>
              <a:t>Identifies the relationship name and the participating entity types</a:t>
            </a:r>
          </a:p>
          <a:p>
            <a:pPr lvl="1" eaLnBrk="1" hangingPunct="1"/>
            <a:r>
              <a:rPr lang="en-US" altLang="en-US"/>
              <a:t>Also identifies certain relationship constraints</a:t>
            </a:r>
          </a:p>
          <a:p>
            <a:pPr eaLnBrk="1" hangingPunct="1"/>
            <a:r>
              <a:rPr lang="en-US" altLang="en-US"/>
              <a:t>Relationship Set:</a:t>
            </a:r>
          </a:p>
          <a:p>
            <a:pPr lvl="1" eaLnBrk="1" hangingPunct="1"/>
            <a:r>
              <a:rPr lang="en-US" altLang="en-US"/>
              <a:t>The current set of relationship instances represented in the database</a:t>
            </a:r>
          </a:p>
          <a:p>
            <a:pPr lvl="1" eaLnBrk="1" hangingPunct="1"/>
            <a:r>
              <a:rPr lang="en-US" altLang="en-US"/>
              <a:t>The current </a:t>
            </a:r>
            <a:r>
              <a:rPr lang="en-US" altLang="en-US" i="1"/>
              <a:t>state</a:t>
            </a:r>
            <a:r>
              <a:rPr lang="en-US" altLang="en-US"/>
              <a:t> of a relationship type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51C3B-5AD8-4812-8079-7D0F2641C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1CB06F-6375-4E24-B8CD-3D15250976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13"/>
    </mc:Choice>
    <mc:Fallback xmlns="">
      <p:transition spd="slow" advTm="98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64606215-0E18-488A-9689-61AF4FC02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8262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Degree of a relationship type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FB347786-9DDA-4BD3-9AFA-26E2FCA479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degree of a relationship type is the number of participating entity types. </a:t>
            </a:r>
          </a:p>
          <a:p>
            <a:pPr lvl="1" eaLnBrk="1" hangingPunct="1"/>
            <a:r>
              <a:rPr lang="en-US" altLang="en-US" sz="2500"/>
              <a:t>Both MANAGES and WORKS_ON are </a:t>
            </a:r>
            <a:r>
              <a:rPr lang="en-US" altLang="en-US" sz="2500" i="1"/>
              <a:t>binary</a:t>
            </a:r>
            <a:r>
              <a:rPr lang="en-US" altLang="en-US" sz="2500"/>
              <a:t> relationships.</a:t>
            </a:r>
          </a:p>
          <a:p>
            <a:pPr eaLnBrk="1" hangingPunct="1"/>
            <a:r>
              <a:rPr lang="en-US" altLang="en-US"/>
              <a:t>The “works_for” relationship is of degree two </a:t>
            </a:r>
            <a:r>
              <a:rPr lang="en-US" altLang="en-US">
                <a:sym typeface="Wingdings" panose="05000000000000000000" pitchFamily="2" charset="2"/>
              </a:rPr>
              <a:t> </a:t>
            </a:r>
            <a:r>
              <a:rPr lang="en-US" altLang="en-US">
                <a:solidFill>
                  <a:srgbClr val="FF0000"/>
                </a:solidFill>
                <a:sym typeface="Wingdings" panose="05000000000000000000" pitchFamily="2" charset="2"/>
              </a:rPr>
              <a:t>binary</a:t>
            </a:r>
          </a:p>
          <a:p>
            <a:pPr eaLnBrk="1" hangingPunct="1"/>
            <a:r>
              <a:rPr lang="en-US" altLang="en-US">
                <a:sym typeface="Wingdings" panose="05000000000000000000" pitchFamily="2" charset="2"/>
              </a:rPr>
              <a:t>A relationship in which for example a </a:t>
            </a:r>
            <a:r>
              <a:rPr lang="en-US" altLang="en-US" u="sng">
                <a:sym typeface="Wingdings" panose="05000000000000000000" pitchFamily="2" charset="2"/>
              </a:rPr>
              <a:t>supplier</a:t>
            </a:r>
            <a:r>
              <a:rPr lang="en-US" altLang="en-US">
                <a:sym typeface="Wingdings" panose="05000000000000000000" pitchFamily="2" charset="2"/>
              </a:rPr>
              <a:t> supplies </a:t>
            </a:r>
            <a:r>
              <a:rPr lang="en-US" altLang="en-US" u="sng">
                <a:sym typeface="Wingdings" panose="05000000000000000000" pitchFamily="2" charset="2"/>
              </a:rPr>
              <a:t>parts</a:t>
            </a:r>
            <a:r>
              <a:rPr lang="en-US" altLang="en-US">
                <a:sym typeface="Wingdings" panose="05000000000000000000" pitchFamily="2" charset="2"/>
              </a:rPr>
              <a:t> to a </a:t>
            </a:r>
            <a:r>
              <a:rPr lang="en-US" altLang="en-US" u="sng">
                <a:sym typeface="Wingdings" panose="05000000000000000000" pitchFamily="2" charset="2"/>
              </a:rPr>
              <a:t>project </a:t>
            </a:r>
            <a:r>
              <a:rPr lang="en-US" altLang="en-US">
                <a:sym typeface="Wingdings" panose="05000000000000000000" pitchFamily="2" charset="2"/>
              </a:rPr>
              <a:t>is of degree three  </a:t>
            </a:r>
            <a:r>
              <a:rPr lang="en-US" altLang="en-US">
                <a:solidFill>
                  <a:srgbClr val="FF0000"/>
                </a:solidFill>
                <a:sym typeface="Wingdings" panose="05000000000000000000" pitchFamily="2" charset="2"/>
              </a:rPr>
              <a:t>ternary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 u="sng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F76703-047C-450F-A350-ADCAF8C98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960B9D-B2B1-453F-8694-542F2B56A5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42"/>
    </mc:Choice>
    <mc:Fallback xmlns="">
      <p:transition spd="slow" advTm="117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>
            <a:extLst>
              <a:ext uri="{FF2B5EF4-FFF2-40B4-BE49-F238E27FC236}">
                <a16:creationId xmlns:a16="http://schemas.microsoft.com/office/drawing/2014/main" id="{47011488-6B04-4C4E-B668-76FB094E8D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200"/>
              <a:t>Refining the COMPANY database schema by introducing relationships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84C05A46-D722-4AC7-B953-0C39B7821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sz="2400" dirty="0"/>
              <a:t>By examining the requirements, six relationship types are identified</a:t>
            </a:r>
          </a:p>
          <a:p>
            <a:pPr eaLnBrk="1" hangingPunct="1"/>
            <a:r>
              <a:rPr lang="en-US" altLang="en-US" sz="2400" dirty="0"/>
              <a:t>All are </a:t>
            </a:r>
            <a:r>
              <a:rPr lang="en-US" altLang="en-US" sz="2400" i="1" dirty="0"/>
              <a:t>binary</a:t>
            </a:r>
            <a:r>
              <a:rPr lang="en-US" altLang="en-US" sz="2400" dirty="0"/>
              <a:t> relationships</a:t>
            </a:r>
          </a:p>
          <a:p>
            <a:pPr eaLnBrk="1" hangingPunct="1"/>
            <a:r>
              <a:rPr lang="en-US" altLang="en-US" sz="2400" dirty="0"/>
              <a:t>Listed below with their participating entity types:</a:t>
            </a:r>
          </a:p>
          <a:p>
            <a:pPr lvl="1" eaLnBrk="1" hangingPunct="1"/>
            <a:r>
              <a:rPr lang="en-US" altLang="en-US" sz="2200" dirty="0"/>
              <a:t>WORKS_FOR (between EMPLOYEE, DEPARTMENT)</a:t>
            </a:r>
          </a:p>
          <a:p>
            <a:pPr lvl="1" eaLnBrk="1" hangingPunct="1"/>
            <a:r>
              <a:rPr lang="en-US" altLang="en-US" sz="2200" dirty="0"/>
              <a:t>MANAGES (also between EMPLOYEE, DEPARTMENT)</a:t>
            </a:r>
          </a:p>
          <a:p>
            <a:pPr lvl="1" eaLnBrk="1" hangingPunct="1"/>
            <a:r>
              <a:rPr lang="en-US" altLang="en-US" sz="2200" dirty="0"/>
              <a:t>CONTROLS (between DEPARTMENT, PROJECT)</a:t>
            </a:r>
          </a:p>
          <a:p>
            <a:pPr lvl="1" eaLnBrk="1" hangingPunct="1"/>
            <a:r>
              <a:rPr lang="en-US" altLang="en-US" sz="2200" dirty="0"/>
              <a:t>WORKS_ON (between EMPLOYEE, PROJECT)</a:t>
            </a:r>
          </a:p>
          <a:p>
            <a:pPr lvl="1" eaLnBrk="1" hangingPunct="1"/>
            <a:r>
              <a:rPr lang="en-US" altLang="en-US" sz="2200" dirty="0"/>
              <a:t>SUPERVISION (between EMPLOYEE (as supervisee), EMPLOYEE (as supervisor))</a:t>
            </a:r>
          </a:p>
          <a:p>
            <a:pPr lvl="1" eaLnBrk="1" hangingPunct="1"/>
            <a:r>
              <a:rPr lang="en-US" altLang="en-US" sz="2200" dirty="0"/>
              <a:t>DEPENDENTS_OF (between EMPLOYEE, DEPENDENT)</a:t>
            </a:r>
          </a:p>
          <a:p>
            <a:pPr lvl="1" eaLnBrk="1" hangingPunct="1"/>
            <a:endParaRPr lang="en-US" alt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B0E653-483F-474A-8168-EF4D39F5E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9EB716-EEBB-478E-9B37-1C8544B6DC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63"/>
    </mc:Choice>
    <mc:Fallback xmlns="">
      <p:transition spd="slow" advTm="51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FE19-89E5-417C-8660-58C0157E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744620"/>
            <a:ext cx="7886700" cy="796166"/>
          </a:xfrm>
        </p:spPr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D87D2FE3-9BF8-4007-B832-1BD1033F7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2821898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313B65-FB9D-464B-9A33-0B2D766EE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1983698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department</a:t>
            </a:r>
          </a:p>
        </p:txBody>
      </p:sp>
      <p:sp>
        <p:nvSpPr>
          <p:cNvPr id="31749" name="Rectangle 4">
            <a:extLst>
              <a:ext uri="{FF2B5EF4-FFF2-40B4-BE49-F238E27FC236}">
                <a16:creationId xmlns:a16="http://schemas.microsoft.com/office/drawing/2014/main" id="{C9DC3D72-38BA-44EA-B57A-983C699EC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0300" y="3964898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31750" name="Rectangle 5">
            <a:extLst>
              <a:ext uri="{FF2B5EF4-FFF2-40B4-BE49-F238E27FC236}">
                <a16:creationId xmlns:a16="http://schemas.microsoft.com/office/drawing/2014/main" id="{C8022D6A-FA21-4AD9-94EE-EE0B1EBA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5641298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dependent</a:t>
            </a:r>
          </a:p>
        </p:txBody>
      </p:sp>
      <p:sp>
        <p:nvSpPr>
          <p:cNvPr id="999430" name="Line 6">
            <a:extLst>
              <a:ext uri="{FF2B5EF4-FFF2-40B4-BE49-F238E27FC236}">
                <a16:creationId xmlns:a16="http://schemas.microsoft.com/office/drawing/2014/main" id="{15DE7D33-1BB0-407D-A517-AE5BD86D4961}"/>
              </a:ext>
            </a:extLst>
          </p:cNvPr>
          <p:cNvSpPr>
            <a:spLocks noChangeShapeType="1"/>
          </p:cNvSpPr>
          <p:nvPr/>
        </p:nvSpPr>
        <p:spPr bwMode="auto">
          <a:xfrm rot="21433760">
            <a:off x="2324100" y="3126698"/>
            <a:ext cx="16764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31" name="Line 7">
            <a:extLst>
              <a:ext uri="{FF2B5EF4-FFF2-40B4-BE49-F238E27FC236}">
                <a16:creationId xmlns:a16="http://schemas.microsoft.com/office/drawing/2014/main" id="{0832CE66-40FF-427D-A4A3-11D1674183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0300" y="2212298"/>
            <a:ext cx="15240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32" name="Line 8">
            <a:extLst>
              <a:ext uri="{FF2B5EF4-FFF2-40B4-BE49-F238E27FC236}">
                <a16:creationId xmlns:a16="http://schemas.microsoft.com/office/drawing/2014/main" id="{32A64816-161C-4FD3-A0A3-05F6608E4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0" y="2136098"/>
            <a:ext cx="990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33" name="Line 9">
            <a:extLst>
              <a:ext uri="{FF2B5EF4-FFF2-40B4-BE49-F238E27FC236}">
                <a16:creationId xmlns:a16="http://schemas.microsoft.com/office/drawing/2014/main" id="{BEBB50E2-C79F-4872-90D5-8E10074B91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5900" y="2364698"/>
            <a:ext cx="8382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34" name="Line 10">
            <a:extLst>
              <a:ext uri="{FF2B5EF4-FFF2-40B4-BE49-F238E27FC236}">
                <a16:creationId xmlns:a16="http://schemas.microsoft.com/office/drawing/2014/main" id="{D1A564F6-AA27-41E1-BA5C-D429A12AB1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6500" y="3126698"/>
            <a:ext cx="1524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35" name="Line 11">
            <a:extLst>
              <a:ext uri="{FF2B5EF4-FFF2-40B4-BE49-F238E27FC236}">
                <a16:creationId xmlns:a16="http://schemas.microsoft.com/office/drawing/2014/main" id="{19D9CC41-D19A-45AF-B73A-10DB83E84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2364698"/>
            <a:ext cx="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36" name="Line 12">
            <a:extLst>
              <a:ext uri="{FF2B5EF4-FFF2-40B4-BE49-F238E27FC236}">
                <a16:creationId xmlns:a16="http://schemas.microsoft.com/office/drawing/2014/main" id="{C2A98B64-4C56-40B1-B722-C60C5E0FA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3431498"/>
            <a:ext cx="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37" name="Line 13">
            <a:extLst>
              <a:ext uri="{FF2B5EF4-FFF2-40B4-BE49-F238E27FC236}">
                <a16:creationId xmlns:a16="http://schemas.microsoft.com/office/drawing/2014/main" id="{42AF0960-B647-41CC-84D1-B79D566006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4193498"/>
            <a:ext cx="914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38" name="Line 14">
            <a:extLst>
              <a:ext uri="{FF2B5EF4-FFF2-40B4-BE49-F238E27FC236}">
                <a16:creationId xmlns:a16="http://schemas.microsoft.com/office/drawing/2014/main" id="{9DA12951-10C8-4D26-A1B7-67932CCAF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3202898"/>
            <a:ext cx="1066800" cy="990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39" name="Line 15">
            <a:extLst>
              <a:ext uri="{FF2B5EF4-FFF2-40B4-BE49-F238E27FC236}">
                <a16:creationId xmlns:a16="http://schemas.microsoft.com/office/drawing/2014/main" id="{274E475C-AFAD-4A3B-A5FC-93F525C35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4955498"/>
            <a:ext cx="762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40" name="AutoShape 16">
            <a:extLst>
              <a:ext uri="{FF2B5EF4-FFF2-40B4-BE49-F238E27FC236}">
                <a16:creationId xmlns:a16="http://schemas.microsoft.com/office/drawing/2014/main" id="{3D0FD5F1-7503-46E2-8B51-AAB88D075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1831298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for</a:t>
            </a:r>
          </a:p>
        </p:txBody>
      </p:sp>
      <p:sp>
        <p:nvSpPr>
          <p:cNvPr id="999441" name="AutoShape 17">
            <a:extLst>
              <a:ext uri="{FF2B5EF4-FFF2-40B4-BE49-F238E27FC236}">
                <a16:creationId xmlns:a16="http://schemas.microsoft.com/office/drawing/2014/main" id="{BCC2691F-853F-462D-8A09-B37CF8C86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821898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manages</a:t>
            </a:r>
          </a:p>
        </p:txBody>
      </p:sp>
      <p:sp>
        <p:nvSpPr>
          <p:cNvPr id="999442" name="AutoShape 18">
            <a:extLst>
              <a:ext uri="{FF2B5EF4-FFF2-40B4-BE49-F238E27FC236}">
                <a16:creationId xmlns:a16="http://schemas.microsoft.com/office/drawing/2014/main" id="{DF03716D-B5EC-483C-8E4C-04EAA201D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812498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on</a:t>
            </a:r>
          </a:p>
        </p:txBody>
      </p:sp>
      <p:sp>
        <p:nvSpPr>
          <p:cNvPr id="999443" name="AutoShape 19">
            <a:extLst>
              <a:ext uri="{FF2B5EF4-FFF2-40B4-BE49-F238E27FC236}">
                <a16:creationId xmlns:a16="http://schemas.microsoft.com/office/drawing/2014/main" id="{AFFA2729-9F5A-48F2-8C3E-C6E2BDA7F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4193498"/>
            <a:ext cx="1752600" cy="8382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dependents of</a:t>
            </a:r>
          </a:p>
        </p:txBody>
      </p:sp>
      <p:sp>
        <p:nvSpPr>
          <p:cNvPr id="999444" name="AutoShape 20">
            <a:extLst>
              <a:ext uri="{FF2B5EF4-FFF2-40B4-BE49-F238E27FC236}">
                <a16:creationId xmlns:a16="http://schemas.microsoft.com/office/drawing/2014/main" id="{27C274DD-4128-4DAB-82A8-2909F6475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2745698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controls</a:t>
            </a:r>
          </a:p>
        </p:txBody>
      </p:sp>
      <p:sp>
        <p:nvSpPr>
          <p:cNvPr id="999456" name="Line 32">
            <a:extLst>
              <a:ext uri="{FF2B5EF4-FFF2-40B4-BE49-F238E27FC236}">
                <a16:creationId xmlns:a16="http://schemas.microsoft.com/office/drawing/2014/main" id="{BCD742FF-33C7-4A01-8494-F7C2D94F40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100" y="3202898"/>
            <a:ext cx="3810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57" name="Line 33">
            <a:extLst>
              <a:ext uri="{FF2B5EF4-FFF2-40B4-BE49-F238E27FC236}">
                <a16:creationId xmlns:a16="http://schemas.microsoft.com/office/drawing/2014/main" id="{4A2D9437-E62A-4791-8F9E-EB9975B5C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3202898"/>
            <a:ext cx="3048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9458" name="AutoShape 34">
            <a:extLst>
              <a:ext uri="{FF2B5EF4-FFF2-40B4-BE49-F238E27FC236}">
                <a16:creationId xmlns:a16="http://schemas.microsoft.com/office/drawing/2014/main" id="{4B44C937-A6FA-401B-9097-689CD63D8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3812498"/>
            <a:ext cx="1752600" cy="8382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supervision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81AE-C05D-4229-80F6-6425F8983F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33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58592C-5CAC-4C01-AE1F-42B7C60DC8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0"/>
    </mc:Choice>
    <mc:Fallback xmlns="">
      <p:transition spd="slow" advTm="2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9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99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9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9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9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99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99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9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99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9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99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99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99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99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99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99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9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9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99440" grpId="0" animBg="1"/>
      <p:bldP spid="999441" grpId="0" animBg="1"/>
      <p:bldP spid="999442" grpId="0" animBg="1"/>
      <p:bldP spid="999443" grpId="0" animBg="1"/>
      <p:bldP spid="999444" grpId="0" animBg="1"/>
      <p:bldP spid="99945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E14F12AD-CCFF-46CB-91C1-487E75695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Discussion on Relationship Types</a:t>
            </a:r>
          </a:p>
        </p:txBody>
      </p:sp>
      <p:sp>
        <p:nvSpPr>
          <p:cNvPr id="991235" name="Rectangle 3">
            <a:extLst>
              <a:ext uri="{FF2B5EF4-FFF2-40B4-BE49-F238E27FC236}">
                <a16:creationId xmlns:a16="http://schemas.microsoft.com/office/drawing/2014/main" id="{2A5E514A-7966-4024-A366-9E20E5BE4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In the refined design, some attributes from the initial entity types are refined into relationships:</a:t>
            </a:r>
          </a:p>
          <a:p>
            <a:pPr lvl="1" eaLnBrk="1" hangingPunct="1"/>
            <a:r>
              <a:rPr lang="en-US" altLang="en-US" sz="2200" dirty="0"/>
              <a:t>Manager of DEPARTMENT -&gt; MANAGES</a:t>
            </a:r>
          </a:p>
          <a:p>
            <a:pPr lvl="1" eaLnBrk="1" hangingPunct="1"/>
            <a:r>
              <a:rPr lang="en-US" altLang="en-US" sz="2200" dirty="0" err="1"/>
              <a:t>Works_on</a:t>
            </a:r>
            <a:r>
              <a:rPr lang="en-US" altLang="en-US" sz="2200" dirty="0"/>
              <a:t> of EMPLOYEE -&gt; WORKS_ON</a:t>
            </a:r>
          </a:p>
          <a:p>
            <a:pPr lvl="1" eaLnBrk="1" hangingPunct="1"/>
            <a:r>
              <a:rPr lang="en-US" altLang="en-US" sz="2200" dirty="0"/>
              <a:t>Department of EMPLOYEE -&gt; WORKS_FOR</a:t>
            </a:r>
          </a:p>
          <a:p>
            <a:pPr lvl="1" eaLnBrk="1" hangingPunct="1"/>
            <a:r>
              <a:rPr lang="en-US" altLang="en-US" sz="2200" dirty="0" err="1"/>
              <a:t>etc</a:t>
            </a:r>
            <a:endParaRPr lang="en-US" altLang="en-US" sz="2200" dirty="0"/>
          </a:p>
          <a:p>
            <a:pPr eaLnBrk="1" hangingPunct="1"/>
            <a:r>
              <a:rPr lang="en-US" altLang="en-US" sz="2400" dirty="0"/>
              <a:t>In general, more than one relationship type can exist between the same participating entity types </a:t>
            </a:r>
          </a:p>
          <a:p>
            <a:pPr lvl="1" eaLnBrk="1" hangingPunct="1"/>
            <a:r>
              <a:rPr lang="en-US" altLang="en-US" sz="2200" dirty="0"/>
              <a:t>MANAGES and WORKS_FOR are distinct relationship types between EMPLOYEE and DEPARTMENT</a:t>
            </a:r>
          </a:p>
          <a:p>
            <a:pPr lvl="1" eaLnBrk="1" hangingPunct="1"/>
            <a:r>
              <a:rPr lang="en-US" altLang="en-US" sz="2200" dirty="0"/>
              <a:t>Different meanings and different relationship instances.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269CAF-FFFB-4DF9-B049-2722F17C9B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3FEC26-8FD1-4203-A691-B5E6945AA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04"/>
    </mc:Choice>
    <mc:Fallback xmlns="">
      <p:transition spd="slow" advTm="151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F05DE7E3-2838-402C-84C3-22FF7B192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Recursive Relationship Type</a:t>
            </a:r>
          </a:p>
        </p:txBody>
      </p:sp>
      <p:sp>
        <p:nvSpPr>
          <p:cNvPr id="993283" name="Rectangle 3">
            <a:extLst>
              <a:ext uri="{FF2B5EF4-FFF2-40B4-BE49-F238E27FC236}">
                <a16:creationId xmlns:a16="http://schemas.microsoft.com/office/drawing/2014/main" id="{7A791175-8B8B-4B9C-AEC9-B31545BA94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A relationship type with the same participating entity type acting in </a:t>
            </a:r>
            <a:r>
              <a:rPr lang="en-US" altLang="en-US" sz="2400" b="1" dirty="0"/>
              <a:t>distinct roles</a:t>
            </a:r>
          </a:p>
          <a:p>
            <a:pPr eaLnBrk="1" hangingPunct="1"/>
            <a:r>
              <a:rPr lang="en-US" altLang="en-US" sz="2400" dirty="0"/>
              <a:t>Example: the SUPERVISION relationship</a:t>
            </a:r>
          </a:p>
          <a:p>
            <a:pPr eaLnBrk="1" hangingPunct="1"/>
            <a:r>
              <a:rPr lang="en-US" altLang="en-US" sz="2400" dirty="0"/>
              <a:t>EMPLOYEE participates twice in two distinct roles:</a:t>
            </a:r>
          </a:p>
          <a:p>
            <a:pPr lvl="1" eaLnBrk="1" hangingPunct="1"/>
            <a:r>
              <a:rPr lang="en-US" altLang="en-US" sz="2200" dirty="0"/>
              <a:t>supervisor (or boss) role</a:t>
            </a:r>
          </a:p>
          <a:p>
            <a:pPr lvl="1" eaLnBrk="1" hangingPunct="1"/>
            <a:r>
              <a:rPr lang="en-US" altLang="en-US" sz="2200" dirty="0"/>
              <a:t>supervisee (or subordinate) role</a:t>
            </a:r>
          </a:p>
          <a:p>
            <a:pPr eaLnBrk="1" hangingPunct="1"/>
            <a:r>
              <a:rPr lang="en-US" altLang="en-US" sz="2400" dirty="0"/>
              <a:t>Each relationship instance relates two distinct EMPLOYEE entities:</a:t>
            </a:r>
          </a:p>
          <a:p>
            <a:pPr lvl="1" eaLnBrk="1" hangingPunct="1"/>
            <a:r>
              <a:rPr lang="en-US" altLang="en-US" sz="2200" dirty="0"/>
              <a:t>One employee in </a:t>
            </a:r>
            <a:r>
              <a:rPr lang="en-US" altLang="en-US" sz="2200" i="1" dirty="0"/>
              <a:t>supervisor</a:t>
            </a:r>
            <a:r>
              <a:rPr lang="en-US" altLang="en-US" sz="2200" dirty="0"/>
              <a:t> role</a:t>
            </a:r>
          </a:p>
          <a:p>
            <a:pPr lvl="1" eaLnBrk="1" hangingPunct="1"/>
            <a:r>
              <a:rPr lang="en-US" altLang="en-US" sz="2200" dirty="0"/>
              <a:t>One employee in </a:t>
            </a:r>
            <a:r>
              <a:rPr lang="en-US" altLang="en-US" sz="2200" i="1" dirty="0"/>
              <a:t>supervisee</a:t>
            </a:r>
            <a:r>
              <a:rPr lang="en-US" altLang="en-US" sz="2200" dirty="0"/>
              <a:t> role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0D5585-8EDE-47A9-8981-C9032145C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35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649848-3E84-4425-94A4-222513BCF1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06"/>
    </mc:Choice>
    <mc:Fallback xmlns="">
      <p:transition spd="slow" advTm="70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93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93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93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93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93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93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93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93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9328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4E6457-B735-4F12-970F-70DD345D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/>
              <a:t>Role Names &amp; Recursive Relationships</a:t>
            </a: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DC4B56BF-0C58-4D66-91B6-234C2D4F2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9718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992D4FF4-A6E9-4EDD-AD71-D4D0AC830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department</a:t>
            </a:r>
          </a:p>
        </p:txBody>
      </p:sp>
      <p:sp>
        <p:nvSpPr>
          <p:cNvPr id="35845" name="Line 4">
            <a:extLst>
              <a:ext uri="{FF2B5EF4-FFF2-40B4-BE49-F238E27FC236}">
                <a16:creationId xmlns:a16="http://schemas.microsoft.com/office/drawing/2014/main" id="{28DF788E-4508-4BF5-BF00-6C33295F62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2362200"/>
            <a:ext cx="16764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Line 5">
            <a:extLst>
              <a:ext uri="{FF2B5EF4-FFF2-40B4-BE49-F238E27FC236}">
                <a16:creationId xmlns:a16="http://schemas.microsoft.com/office/drawing/2014/main" id="{2DAF2F91-846D-4685-8298-52B8A1357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286000"/>
            <a:ext cx="990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AutoShape 6">
            <a:extLst>
              <a:ext uri="{FF2B5EF4-FFF2-40B4-BE49-F238E27FC236}">
                <a16:creationId xmlns:a16="http://schemas.microsoft.com/office/drawing/2014/main" id="{A482B700-F3F2-44A0-8254-CB46AB242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9812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for</a:t>
            </a:r>
          </a:p>
        </p:txBody>
      </p:sp>
      <p:sp>
        <p:nvSpPr>
          <p:cNvPr id="941063" name="Line 7">
            <a:extLst>
              <a:ext uri="{FF2B5EF4-FFF2-40B4-BE49-F238E27FC236}">
                <a16:creationId xmlns:a16="http://schemas.microsoft.com/office/drawing/2014/main" id="{778FC251-D534-4DD8-9B63-C7CE3B57CB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" y="3352800"/>
            <a:ext cx="3810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1064" name="Line 8">
            <a:extLst>
              <a:ext uri="{FF2B5EF4-FFF2-40B4-BE49-F238E27FC236}">
                <a16:creationId xmlns:a16="http://schemas.microsoft.com/office/drawing/2014/main" id="{155950AD-9784-4EFB-A5EE-46C26AC2A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3352800"/>
            <a:ext cx="3048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1065" name="AutoShape 9">
            <a:extLst>
              <a:ext uri="{FF2B5EF4-FFF2-40B4-BE49-F238E27FC236}">
                <a16:creationId xmlns:a16="http://schemas.microsoft.com/office/drawing/2014/main" id="{3C7DD6F1-F3C8-4786-90F1-3C86B181C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962400"/>
            <a:ext cx="1752600" cy="8382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supervision</a:t>
            </a:r>
          </a:p>
        </p:txBody>
      </p:sp>
      <p:sp>
        <p:nvSpPr>
          <p:cNvPr id="941068" name="Text Box 12">
            <a:extLst>
              <a:ext uri="{FF2B5EF4-FFF2-40B4-BE49-F238E27FC236}">
                <a16:creationId xmlns:a16="http://schemas.microsoft.com/office/drawing/2014/main" id="{C2A67DC2-F3DA-4CDA-B43D-9944AA4D2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657600"/>
            <a:ext cx="1033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941069" name="Text Box 13">
            <a:extLst>
              <a:ext uri="{FF2B5EF4-FFF2-40B4-BE49-F238E27FC236}">
                <a16:creationId xmlns:a16="http://schemas.microsoft.com/office/drawing/2014/main" id="{D36E01EF-55AB-4852-9F3D-7C8E7A9EF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581400"/>
            <a:ext cx="1044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supervisee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0D5CA-DA9B-44B2-A4F0-1164567626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36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E8AD14-F486-445E-AF33-36EBAE7E56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02"/>
    </mc:Choice>
    <mc:Fallback xmlns="">
      <p:transition spd="slow" advTm="48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4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4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4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4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41065" grpId="0" animBg="1"/>
      <p:bldP spid="941068" grpId="0"/>
      <p:bldP spid="94106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BB464394-484F-4268-9AC5-EF51C186B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Constraints on Relationships</a:t>
            </a:r>
          </a:p>
        </p:txBody>
      </p:sp>
      <p:sp>
        <p:nvSpPr>
          <p:cNvPr id="997379" name="Rectangle 3">
            <a:extLst>
              <a:ext uri="{FF2B5EF4-FFF2-40B4-BE49-F238E27FC236}">
                <a16:creationId xmlns:a16="http://schemas.microsoft.com/office/drawing/2014/main" id="{8B610B08-D3B9-4ED9-9F81-8B3A4A9D00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b="1">
                <a:solidFill>
                  <a:schemeClr val="hlink"/>
                </a:solidFill>
              </a:rPr>
              <a:t>Cardinality Ratio</a:t>
            </a:r>
            <a:r>
              <a:rPr lang="en-US" altLang="en-US" sz="2400"/>
              <a:t> (specifies </a:t>
            </a:r>
            <a:r>
              <a:rPr lang="en-US" altLang="en-US" sz="2400" i="1"/>
              <a:t>maximum</a:t>
            </a:r>
            <a:r>
              <a:rPr lang="en-US" altLang="en-US" sz="2400"/>
              <a:t> participation) </a:t>
            </a:r>
          </a:p>
          <a:p>
            <a:pPr lvl="1" eaLnBrk="1" hangingPunct="1"/>
            <a:r>
              <a:rPr lang="en-US" altLang="en-US" sz="2200"/>
              <a:t>One-to-one (1:1)</a:t>
            </a:r>
          </a:p>
          <a:p>
            <a:pPr lvl="1" eaLnBrk="1" hangingPunct="1"/>
            <a:r>
              <a:rPr lang="en-US" altLang="en-US" sz="2200"/>
              <a:t>One-to-many (1:N) or Many-to-one (N:1)</a:t>
            </a:r>
          </a:p>
          <a:p>
            <a:pPr lvl="1" eaLnBrk="1" hangingPunct="1"/>
            <a:r>
              <a:rPr lang="en-US" altLang="en-US" sz="2200"/>
              <a:t>Many-to-many (M:N)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 b="1">
                <a:solidFill>
                  <a:schemeClr val="hlink"/>
                </a:solidFill>
              </a:rPr>
              <a:t>Participation Constraint</a:t>
            </a:r>
            <a:r>
              <a:rPr lang="en-US" altLang="en-US" sz="2400"/>
              <a:t> (Existence Dependency Constraint) </a:t>
            </a:r>
          </a:p>
          <a:p>
            <a:pPr lvl="1" eaLnBrk="1" hangingPunct="1"/>
            <a:r>
              <a:rPr lang="en-US" altLang="en-US" sz="2200"/>
              <a:t>specifies </a:t>
            </a:r>
            <a:r>
              <a:rPr lang="en-US" altLang="en-US" sz="2200" i="1"/>
              <a:t>minimum</a:t>
            </a:r>
            <a:r>
              <a:rPr lang="en-US" altLang="en-US" sz="2200"/>
              <a:t> participation</a:t>
            </a:r>
          </a:p>
          <a:p>
            <a:pPr lvl="1" eaLnBrk="1" hangingPunct="1"/>
            <a:r>
              <a:rPr lang="en-US" altLang="en-US" sz="2200"/>
              <a:t>zero (optional participation, not existence-dependent)</a:t>
            </a:r>
          </a:p>
          <a:p>
            <a:pPr lvl="1" eaLnBrk="1" hangingPunct="1"/>
            <a:r>
              <a:rPr lang="en-US" altLang="en-US" sz="2200"/>
              <a:t>one or more (mandatory participation, existence-dependent)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5D50C-EAA1-482F-8362-7E1AAF638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EF163F8-FE12-44C6-ACD9-8218297D67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029"/>
    </mc:Choice>
    <mc:Fallback xmlns="">
      <p:transition spd="slow" advTm="93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C963-4362-4096-A024-BD8294AD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56467"/>
            <a:ext cx="7886700" cy="796166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800000"/>
                </a:solidFill>
              </a:rPr>
              <a:t>Constraints </a:t>
            </a:r>
            <a:r>
              <a:rPr lang="en-US" altLang="en-US" dirty="0">
                <a:solidFill>
                  <a:srgbClr val="80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dirty="0">
                <a:sym typeface="Wingdings" panose="05000000000000000000" pitchFamily="2" charset="2"/>
              </a:rPr>
              <a:t>Cardinality Ratio</a:t>
            </a:r>
            <a:endParaRPr lang="en-US" dirty="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F64B7EA7-2262-4DBD-801D-D4DC11074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7432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525F5639-C17A-47F1-BBD6-89D279DAF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9050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department</a:t>
            </a:r>
          </a:p>
        </p:txBody>
      </p:sp>
      <p:sp>
        <p:nvSpPr>
          <p:cNvPr id="37893" name="Rectangle 4">
            <a:extLst>
              <a:ext uri="{FF2B5EF4-FFF2-40B4-BE49-F238E27FC236}">
                <a16:creationId xmlns:a16="http://schemas.microsoft.com/office/drawing/2014/main" id="{9789EA7A-CA5F-4354-874A-0A61F3381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862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37894" name="Rectangle 5">
            <a:extLst>
              <a:ext uri="{FF2B5EF4-FFF2-40B4-BE49-F238E27FC236}">
                <a16:creationId xmlns:a16="http://schemas.microsoft.com/office/drawing/2014/main" id="{493190E8-8A19-42FB-8740-A4AF06820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5626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dependent</a:t>
            </a:r>
          </a:p>
        </p:txBody>
      </p:sp>
      <p:sp>
        <p:nvSpPr>
          <p:cNvPr id="37895" name="Line 6">
            <a:extLst>
              <a:ext uri="{FF2B5EF4-FFF2-40B4-BE49-F238E27FC236}">
                <a16:creationId xmlns:a16="http://schemas.microsoft.com/office/drawing/2014/main" id="{10AEC23D-E404-4A22-982E-92BDCE065F76}"/>
              </a:ext>
            </a:extLst>
          </p:cNvPr>
          <p:cNvSpPr>
            <a:spLocks noChangeShapeType="1"/>
          </p:cNvSpPr>
          <p:nvPr/>
        </p:nvSpPr>
        <p:spPr bwMode="auto">
          <a:xfrm rot="21433760">
            <a:off x="2438400" y="3048000"/>
            <a:ext cx="16764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7">
            <a:extLst>
              <a:ext uri="{FF2B5EF4-FFF2-40B4-BE49-F238E27FC236}">
                <a16:creationId xmlns:a16="http://schemas.microsoft.com/office/drawing/2014/main" id="{800E7A51-8C49-4077-8A96-A8CF61036B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2133600"/>
            <a:ext cx="15240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Line 8">
            <a:extLst>
              <a:ext uri="{FF2B5EF4-FFF2-40B4-BE49-F238E27FC236}">
                <a16:creationId xmlns:a16="http://schemas.microsoft.com/office/drawing/2014/main" id="{866012C6-BC29-4D68-B697-060B721AE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057400"/>
            <a:ext cx="990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Line 9">
            <a:extLst>
              <a:ext uri="{FF2B5EF4-FFF2-40B4-BE49-F238E27FC236}">
                <a16:creationId xmlns:a16="http://schemas.microsoft.com/office/drawing/2014/main" id="{EA8F1583-0354-41D2-B5EC-AC8A8B8C95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2286000"/>
            <a:ext cx="8382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Line 10">
            <a:extLst>
              <a:ext uri="{FF2B5EF4-FFF2-40B4-BE49-F238E27FC236}">
                <a16:creationId xmlns:a16="http://schemas.microsoft.com/office/drawing/2014/main" id="{17CCAC8D-2B4F-4370-945A-F28E0458A6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3048000"/>
            <a:ext cx="1524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11">
            <a:extLst>
              <a:ext uri="{FF2B5EF4-FFF2-40B4-BE49-F238E27FC236}">
                <a16:creationId xmlns:a16="http://schemas.microsoft.com/office/drawing/2014/main" id="{4E0CFAA5-9A18-4672-89B7-6A17EDAD49F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2286000"/>
            <a:ext cx="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Line 12">
            <a:extLst>
              <a:ext uri="{FF2B5EF4-FFF2-40B4-BE49-F238E27FC236}">
                <a16:creationId xmlns:a16="http://schemas.microsoft.com/office/drawing/2014/main" id="{A56B31B0-A991-4676-AB6C-DB470AA5C5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352800"/>
            <a:ext cx="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Line 13">
            <a:extLst>
              <a:ext uri="{FF2B5EF4-FFF2-40B4-BE49-F238E27FC236}">
                <a16:creationId xmlns:a16="http://schemas.microsoft.com/office/drawing/2014/main" id="{1EF12B2E-5D58-4C04-ADA2-FFA6CD666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114800"/>
            <a:ext cx="914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Line 14">
            <a:extLst>
              <a:ext uri="{FF2B5EF4-FFF2-40B4-BE49-F238E27FC236}">
                <a16:creationId xmlns:a16="http://schemas.microsoft.com/office/drawing/2014/main" id="{08A290AA-A8EF-4A55-8D66-955DD30F84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124200"/>
            <a:ext cx="1066800" cy="990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4" name="Line 15">
            <a:extLst>
              <a:ext uri="{FF2B5EF4-FFF2-40B4-BE49-F238E27FC236}">
                <a16:creationId xmlns:a16="http://schemas.microsoft.com/office/drawing/2014/main" id="{F1BFC2C0-062E-4833-8199-9F5D9FE76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876800"/>
            <a:ext cx="762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AutoShape 16">
            <a:extLst>
              <a:ext uri="{FF2B5EF4-FFF2-40B4-BE49-F238E27FC236}">
                <a16:creationId xmlns:a16="http://schemas.microsoft.com/office/drawing/2014/main" id="{392C24AD-D25D-41EC-AF78-4A30B804C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7526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for</a:t>
            </a:r>
          </a:p>
        </p:txBody>
      </p:sp>
      <p:sp>
        <p:nvSpPr>
          <p:cNvPr id="37906" name="AutoShape 17">
            <a:extLst>
              <a:ext uri="{FF2B5EF4-FFF2-40B4-BE49-F238E27FC236}">
                <a16:creationId xmlns:a16="http://schemas.microsoft.com/office/drawing/2014/main" id="{B7467BCF-3408-44D3-BA99-D8160F082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7432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manages</a:t>
            </a:r>
          </a:p>
        </p:txBody>
      </p:sp>
      <p:sp>
        <p:nvSpPr>
          <p:cNvPr id="37907" name="AutoShape 18">
            <a:extLst>
              <a:ext uri="{FF2B5EF4-FFF2-40B4-BE49-F238E27FC236}">
                <a16:creationId xmlns:a16="http://schemas.microsoft.com/office/drawing/2014/main" id="{FA3968EC-CCC5-4CB2-A385-FE145F738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7338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on</a:t>
            </a:r>
          </a:p>
        </p:txBody>
      </p:sp>
      <p:sp>
        <p:nvSpPr>
          <p:cNvPr id="37908" name="AutoShape 19">
            <a:extLst>
              <a:ext uri="{FF2B5EF4-FFF2-40B4-BE49-F238E27FC236}">
                <a16:creationId xmlns:a16="http://schemas.microsoft.com/office/drawing/2014/main" id="{F8BCD9FD-2E80-4250-85B4-7C9566D1A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114800"/>
            <a:ext cx="1752600" cy="8382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dependents of</a:t>
            </a:r>
          </a:p>
        </p:txBody>
      </p:sp>
      <p:sp>
        <p:nvSpPr>
          <p:cNvPr id="37909" name="AutoShape 20">
            <a:extLst>
              <a:ext uri="{FF2B5EF4-FFF2-40B4-BE49-F238E27FC236}">
                <a16:creationId xmlns:a16="http://schemas.microsoft.com/office/drawing/2014/main" id="{F630650D-6D10-421B-9356-63A31ED05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6670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controls</a:t>
            </a:r>
          </a:p>
        </p:txBody>
      </p:sp>
      <p:sp>
        <p:nvSpPr>
          <p:cNvPr id="37910" name="Text Box 21">
            <a:extLst>
              <a:ext uri="{FF2B5EF4-FFF2-40B4-BE49-F238E27FC236}">
                <a16:creationId xmlns:a16="http://schemas.microsoft.com/office/drawing/2014/main" id="{AE0C8871-8351-4313-ABF7-978932F20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8862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911" name="Text Box 22">
            <a:extLst>
              <a:ext uri="{FF2B5EF4-FFF2-40B4-BE49-F238E27FC236}">
                <a16:creationId xmlns:a16="http://schemas.microsoft.com/office/drawing/2014/main" id="{A32C9436-1AAB-4E19-9770-1FB91D0EE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8288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7912" name="Text Box 23">
            <a:extLst>
              <a:ext uri="{FF2B5EF4-FFF2-40B4-BE49-F238E27FC236}">
                <a16:creationId xmlns:a16="http://schemas.microsoft.com/office/drawing/2014/main" id="{B5F82B10-B0CD-477A-821D-B876F3BFE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8768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7913" name="Text Box 24">
            <a:extLst>
              <a:ext uri="{FF2B5EF4-FFF2-40B4-BE49-F238E27FC236}">
                <a16:creationId xmlns:a16="http://schemas.microsoft.com/office/drawing/2014/main" id="{B6EE669C-EFDA-4A3F-B19F-CF926C136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6576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7914" name="Text Box 25">
            <a:extLst>
              <a:ext uri="{FF2B5EF4-FFF2-40B4-BE49-F238E27FC236}">
                <a16:creationId xmlns:a16="http://schemas.microsoft.com/office/drawing/2014/main" id="{175AE6C1-384A-4841-B85F-9A9594831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8956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915" name="Text Box 26">
            <a:extLst>
              <a:ext uri="{FF2B5EF4-FFF2-40B4-BE49-F238E27FC236}">
                <a16:creationId xmlns:a16="http://schemas.microsoft.com/office/drawing/2014/main" id="{88CC22C0-EC03-40D1-96AD-0C8BB3BD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5052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7916" name="Text Box 27">
            <a:extLst>
              <a:ext uri="{FF2B5EF4-FFF2-40B4-BE49-F238E27FC236}">
                <a16:creationId xmlns:a16="http://schemas.microsoft.com/office/drawing/2014/main" id="{CAD02874-9B22-4100-BFC0-D61B8CFD2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6670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917" name="Text Box 28">
            <a:extLst>
              <a:ext uri="{FF2B5EF4-FFF2-40B4-BE49-F238E27FC236}">
                <a16:creationId xmlns:a16="http://schemas.microsoft.com/office/drawing/2014/main" id="{145DEC96-08B3-4830-8A6D-C2083A40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6764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918" name="Text Box 29">
            <a:extLst>
              <a:ext uri="{FF2B5EF4-FFF2-40B4-BE49-F238E27FC236}">
                <a16:creationId xmlns:a16="http://schemas.microsoft.com/office/drawing/2014/main" id="{E7F94207-6DD6-49F4-89FE-C9E4CF941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2766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7919" name="Text Box 30">
            <a:extLst>
              <a:ext uri="{FF2B5EF4-FFF2-40B4-BE49-F238E27FC236}">
                <a16:creationId xmlns:a16="http://schemas.microsoft.com/office/drawing/2014/main" id="{F7702980-AA2D-46DD-AD8A-A457FC6E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362200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37920" name="Group 31">
            <a:extLst>
              <a:ext uri="{FF2B5EF4-FFF2-40B4-BE49-F238E27FC236}">
                <a16:creationId xmlns:a16="http://schemas.microsoft.com/office/drawing/2014/main" id="{D2F7BBBE-DFB1-46D1-BB8B-63E7E313A2F3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124200"/>
            <a:ext cx="2286000" cy="1447800"/>
            <a:chOff x="336" y="1632"/>
            <a:chExt cx="1440" cy="912"/>
          </a:xfrm>
        </p:grpSpPr>
        <p:sp>
          <p:nvSpPr>
            <p:cNvPr id="37922" name="Line 32">
              <a:extLst>
                <a:ext uri="{FF2B5EF4-FFF2-40B4-BE49-F238E27FC236}">
                  <a16:creationId xmlns:a16="http://schemas.microsoft.com/office/drawing/2014/main" id="{2866F94B-E140-4177-ACB4-5A3CFABD15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" y="1632"/>
              <a:ext cx="240" cy="6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3" name="Line 33">
              <a:extLst>
                <a:ext uri="{FF2B5EF4-FFF2-40B4-BE49-F238E27FC236}">
                  <a16:creationId xmlns:a16="http://schemas.microsoft.com/office/drawing/2014/main" id="{19193227-4698-441B-A874-4ED3E410B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632"/>
              <a:ext cx="192" cy="6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4" name="AutoShape 34">
              <a:extLst>
                <a:ext uri="{FF2B5EF4-FFF2-40B4-BE49-F238E27FC236}">
                  <a16:creationId xmlns:a16="http://schemas.microsoft.com/office/drawing/2014/main" id="{FDC63B92-A669-4CAA-8172-EBEA4B322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016"/>
              <a:ext cx="1104" cy="528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>
                  <a:latin typeface="Times New Roman" panose="02020603050405020304" pitchFamily="18" charset="0"/>
                  <a:cs typeface="Arial" panose="020B0604020202020204" pitchFamily="34" charset="0"/>
                </a:rPr>
                <a:t>supervision</a:t>
              </a:r>
            </a:p>
          </p:txBody>
        </p:sp>
        <p:sp>
          <p:nvSpPr>
            <p:cNvPr id="37925" name="Text Box 35">
              <a:extLst>
                <a:ext uri="{FF2B5EF4-FFF2-40B4-BE49-F238E27FC236}">
                  <a16:creationId xmlns:a16="http://schemas.microsoft.com/office/drawing/2014/main" id="{F24E58F0-311D-49D9-9317-F11D28BB8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016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926" name="Text Box 36">
              <a:extLst>
                <a:ext uri="{FF2B5EF4-FFF2-40B4-BE49-F238E27FC236}">
                  <a16:creationId xmlns:a16="http://schemas.microsoft.com/office/drawing/2014/main" id="{26FB998B-4360-4D59-827A-9BDE1546F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96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37927" name="Text Box 37">
              <a:extLst>
                <a:ext uri="{FF2B5EF4-FFF2-40B4-BE49-F238E27FC236}">
                  <a16:creationId xmlns:a16="http://schemas.microsoft.com/office/drawing/2014/main" id="{142E649A-6E7C-4BB7-BF80-E74ABAF8D7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824"/>
              <a:ext cx="6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supervisor</a:t>
              </a:r>
            </a:p>
          </p:txBody>
        </p:sp>
        <p:sp>
          <p:nvSpPr>
            <p:cNvPr id="37928" name="Text Box 38">
              <a:extLst>
                <a:ext uri="{FF2B5EF4-FFF2-40B4-BE49-F238E27FC236}">
                  <a16:creationId xmlns:a16="http://schemas.microsoft.com/office/drawing/2014/main" id="{61C3DACC-CACE-4188-9EB6-BCD281DAF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776"/>
              <a:ext cx="6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supervisee</a:t>
              </a:r>
            </a:p>
          </p:txBody>
        </p:sp>
      </p:grpSp>
      <p:sp>
        <p:nvSpPr>
          <p:cNvPr id="37921" name="Rectangle 39">
            <a:extLst>
              <a:ext uri="{FF2B5EF4-FFF2-40B4-BE49-F238E27FC236}">
                <a16:creationId xmlns:a16="http://schemas.microsoft.com/office/drawing/2014/main" id="{97291DDC-DF93-494F-8619-ED0D12DE6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3200" b="1" dirty="0">
              <a:solidFill>
                <a:schemeClr val="hlink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67C09-F738-456F-8CC5-474B6D9AD2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6764DF-D735-40D0-841F-029D25386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08"/>
    </mc:Choice>
    <mc:Fallback xmlns="">
      <p:transition spd="slow" advTm="176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B5B8-14D5-44AA-8B98-D0990B9A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5454"/>
            <a:ext cx="7886700" cy="796166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800000"/>
                </a:solidFill>
              </a:rPr>
              <a:t>Constraints </a:t>
            </a:r>
            <a:r>
              <a:rPr lang="en-US" altLang="en-US" dirty="0">
                <a:solidFill>
                  <a:srgbClr val="80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dirty="0">
                <a:solidFill>
                  <a:schemeClr val="hlink"/>
                </a:solidFill>
                <a:sym typeface="Wingdings" panose="05000000000000000000" pitchFamily="2" charset="2"/>
              </a:rPr>
              <a:t>Participation</a:t>
            </a:r>
            <a:endParaRPr lang="en-US" dirty="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6D8B553F-CD4D-491F-ABF6-BAD108164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27432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27328D23-7FFB-47C0-AB25-D90EF971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19050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department</a:t>
            </a:r>
          </a:p>
        </p:txBody>
      </p:sp>
      <p:sp>
        <p:nvSpPr>
          <p:cNvPr id="38917" name="Rectangle 4">
            <a:extLst>
              <a:ext uri="{FF2B5EF4-FFF2-40B4-BE49-F238E27FC236}">
                <a16:creationId xmlns:a16="http://schemas.microsoft.com/office/drawing/2014/main" id="{4FAE454E-22E3-4D41-813D-B1EF4EDD1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0300" y="38862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38918" name="Rectangle 5">
            <a:extLst>
              <a:ext uri="{FF2B5EF4-FFF2-40B4-BE49-F238E27FC236}">
                <a16:creationId xmlns:a16="http://schemas.microsoft.com/office/drawing/2014/main" id="{44813808-35C8-43D1-ADA4-5935BD9FA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55626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dependent</a:t>
            </a:r>
          </a:p>
        </p:txBody>
      </p:sp>
      <p:sp>
        <p:nvSpPr>
          <p:cNvPr id="38919" name="Text Box 6">
            <a:extLst>
              <a:ext uri="{FF2B5EF4-FFF2-40B4-BE49-F238E27FC236}">
                <a16:creationId xmlns:a16="http://schemas.microsoft.com/office/drawing/2014/main" id="{56456DF7-CE32-4862-976C-35815F697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5334000"/>
            <a:ext cx="2236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partial constraint</a:t>
            </a:r>
          </a:p>
        </p:txBody>
      </p:sp>
      <p:sp>
        <p:nvSpPr>
          <p:cNvPr id="38920" name="Text Box 7">
            <a:extLst>
              <a:ext uri="{FF2B5EF4-FFF2-40B4-BE49-F238E27FC236}">
                <a16:creationId xmlns:a16="http://schemas.microsoft.com/office/drawing/2014/main" id="{A0718BA3-9BF7-47E0-9BDA-8E8517668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25" y="5715000"/>
            <a:ext cx="2236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total constraint</a:t>
            </a:r>
          </a:p>
        </p:txBody>
      </p:sp>
      <p:sp>
        <p:nvSpPr>
          <p:cNvPr id="38921" name="Line 8">
            <a:extLst>
              <a:ext uri="{FF2B5EF4-FFF2-40B4-BE49-F238E27FC236}">
                <a16:creationId xmlns:a16="http://schemas.microsoft.com/office/drawing/2014/main" id="{1F08B1E9-322F-4F9F-BFF0-30B6F12AA8F6}"/>
              </a:ext>
            </a:extLst>
          </p:cNvPr>
          <p:cNvSpPr>
            <a:spLocks noChangeShapeType="1"/>
          </p:cNvSpPr>
          <p:nvPr/>
        </p:nvSpPr>
        <p:spPr bwMode="auto">
          <a:xfrm rot="21433760">
            <a:off x="2324100" y="3048000"/>
            <a:ext cx="16764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5161" name="Line 9">
            <a:extLst>
              <a:ext uri="{FF2B5EF4-FFF2-40B4-BE49-F238E27FC236}">
                <a16:creationId xmlns:a16="http://schemas.microsoft.com/office/drawing/2014/main" id="{6A3B06C7-244E-4295-AABF-D837F382FFEF}"/>
              </a:ext>
            </a:extLst>
          </p:cNvPr>
          <p:cNvSpPr>
            <a:spLocks noChangeShapeType="1"/>
          </p:cNvSpPr>
          <p:nvPr/>
        </p:nvSpPr>
        <p:spPr bwMode="auto">
          <a:xfrm rot="21433760">
            <a:off x="2324100" y="2973388"/>
            <a:ext cx="1825625" cy="11445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Line 10">
            <a:extLst>
              <a:ext uri="{FF2B5EF4-FFF2-40B4-BE49-F238E27FC236}">
                <a16:creationId xmlns:a16="http://schemas.microsoft.com/office/drawing/2014/main" id="{8DEA577E-BA10-43A7-A98D-8AB0108E35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0300" y="2133600"/>
            <a:ext cx="15240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5163" name="Line 11">
            <a:extLst>
              <a:ext uri="{FF2B5EF4-FFF2-40B4-BE49-F238E27FC236}">
                <a16:creationId xmlns:a16="http://schemas.microsoft.com/office/drawing/2014/main" id="{7DC76A38-0E6E-432B-8E8C-44E421A70D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0300" y="2133600"/>
            <a:ext cx="16764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Line 12">
            <a:extLst>
              <a:ext uri="{FF2B5EF4-FFF2-40B4-BE49-F238E27FC236}">
                <a16:creationId xmlns:a16="http://schemas.microsoft.com/office/drawing/2014/main" id="{02088866-5BBB-4D70-A311-DB2FF9AD0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0" y="2057400"/>
            <a:ext cx="990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5165" name="Line 13">
            <a:extLst>
              <a:ext uri="{FF2B5EF4-FFF2-40B4-BE49-F238E27FC236}">
                <a16:creationId xmlns:a16="http://schemas.microsoft.com/office/drawing/2014/main" id="{3726420B-2B47-4A68-B753-F810CC2AA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0" y="2133600"/>
            <a:ext cx="990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Line 14">
            <a:extLst>
              <a:ext uri="{FF2B5EF4-FFF2-40B4-BE49-F238E27FC236}">
                <a16:creationId xmlns:a16="http://schemas.microsoft.com/office/drawing/2014/main" id="{F925CDB0-5185-4C7A-8334-C57D634277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5900" y="2286000"/>
            <a:ext cx="8382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5167" name="Line 15">
            <a:extLst>
              <a:ext uri="{FF2B5EF4-FFF2-40B4-BE49-F238E27FC236}">
                <a16:creationId xmlns:a16="http://schemas.microsoft.com/office/drawing/2014/main" id="{C7DE00C2-A5C5-4757-9689-861A4F1403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0188" y="2286000"/>
            <a:ext cx="914400" cy="838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Line 16">
            <a:extLst>
              <a:ext uri="{FF2B5EF4-FFF2-40B4-BE49-F238E27FC236}">
                <a16:creationId xmlns:a16="http://schemas.microsoft.com/office/drawing/2014/main" id="{627C20ED-3B67-4EB1-812D-C6C52D4544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6500" y="3048000"/>
            <a:ext cx="1524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Line 17">
            <a:extLst>
              <a:ext uri="{FF2B5EF4-FFF2-40B4-BE49-F238E27FC236}">
                <a16:creationId xmlns:a16="http://schemas.microsoft.com/office/drawing/2014/main" id="{AE438C53-105F-4FA8-951D-35D45A4EAF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2286000"/>
            <a:ext cx="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Line 18">
            <a:extLst>
              <a:ext uri="{FF2B5EF4-FFF2-40B4-BE49-F238E27FC236}">
                <a16:creationId xmlns:a16="http://schemas.microsoft.com/office/drawing/2014/main" id="{EF25F52B-0B7C-41E1-AAE9-141D7CAFFA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3352800"/>
            <a:ext cx="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5171" name="Line 19">
            <a:extLst>
              <a:ext uri="{FF2B5EF4-FFF2-40B4-BE49-F238E27FC236}">
                <a16:creationId xmlns:a16="http://schemas.microsoft.com/office/drawing/2014/main" id="{644C4955-9FD4-473C-BF36-F9627AD460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6100" y="3352800"/>
            <a:ext cx="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5172" name="Line 20">
            <a:extLst>
              <a:ext uri="{FF2B5EF4-FFF2-40B4-BE49-F238E27FC236}">
                <a16:creationId xmlns:a16="http://schemas.microsoft.com/office/drawing/2014/main" id="{BF208A6E-DFC6-4D78-9049-25893BC723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4038600"/>
            <a:ext cx="914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Line 21">
            <a:extLst>
              <a:ext uri="{FF2B5EF4-FFF2-40B4-BE49-F238E27FC236}">
                <a16:creationId xmlns:a16="http://schemas.microsoft.com/office/drawing/2014/main" id="{D19F7596-9C19-418F-BFDB-CAA11037D8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4114800"/>
            <a:ext cx="914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Line 22">
            <a:extLst>
              <a:ext uri="{FF2B5EF4-FFF2-40B4-BE49-F238E27FC236}">
                <a16:creationId xmlns:a16="http://schemas.microsoft.com/office/drawing/2014/main" id="{46D0F4A4-5078-40DE-818F-FB0234CB08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3124200"/>
            <a:ext cx="1066800" cy="990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6" name="Line 23">
            <a:extLst>
              <a:ext uri="{FF2B5EF4-FFF2-40B4-BE49-F238E27FC236}">
                <a16:creationId xmlns:a16="http://schemas.microsoft.com/office/drawing/2014/main" id="{0FFC6E27-18DC-4AD6-B27B-EA31ACC00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4876800"/>
            <a:ext cx="762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5176" name="Line 24">
            <a:extLst>
              <a:ext uri="{FF2B5EF4-FFF2-40B4-BE49-F238E27FC236}">
                <a16:creationId xmlns:a16="http://schemas.microsoft.com/office/drawing/2014/main" id="{107C6D9D-265E-4D5B-B375-AA7F7EAF9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876800"/>
            <a:ext cx="762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8" name="AutoShape 25">
            <a:extLst>
              <a:ext uri="{FF2B5EF4-FFF2-40B4-BE49-F238E27FC236}">
                <a16:creationId xmlns:a16="http://schemas.microsoft.com/office/drawing/2014/main" id="{DA2D07F9-35A0-401F-B29C-EF953F6D5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17526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for</a:t>
            </a:r>
          </a:p>
        </p:txBody>
      </p:sp>
      <p:sp>
        <p:nvSpPr>
          <p:cNvPr id="38939" name="AutoShape 26">
            <a:extLst>
              <a:ext uri="{FF2B5EF4-FFF2-40B4-BE49-F238E27FC236}">
                <a16:creationId xmlns:a16="http://schemas.microsoft.com/office/drawing/2014/main" id="{A47B1D98-D007-48D7-BB08-5639773EB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7432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manages</a:t>
            </a:r>
          </a:p>
        </p:txBody>
      </p:sp>
      <p:sp>
        <p:nvSpPr>
          <p:cNvPr id="38940" name="AutoShape 27">
            <a:extLst>
              <a:ext uri="{FF2B5EF4-FFF2-40B4-BE49-F238E27FC236}">
                <a16:creationId xmlns:a16="http://schemas.microsoft.com/office/drawing/2014/main" id="{546591C5-F8FE-49CE-82F1-4C0B79734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7338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on</a:t>
            </a:r>
          </a:p>
        </p:txBody>
      </p:sp>
      <p:sp>
        <p:nvSpPr>
          <p:cNvPr id="38941" name="AutoShape 28">
            <a:extLst>
              <a:ext uri="{FF2B5EF4-FFF2-40B4-BE49-F238E27FC236}">
                <a16:creationId xmlns:a16="http://schemas.microsoft.com/office/drawing/2014/main" id="{BC85B603-936D-4474-BCA7-48F3163C2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4114800"/>
            <a:ext cx="1752600" cy="8382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dependents of</a:t>
            </a:r>
          </a:p>
        </p:txBody>
      </p:sp>
      <p:sp>
        <p:nvSpPr>
          <p:cNvPr id="38942" name="AutoShape 29">
            <a:extLst>
              <a:ext uri="{FF2B5EF4-FFF2-40B4-BE49-F238E27FC236}">
                <a16:creationId xmlns:a16="http://schemas.microsoft.com/office/drawing/2014/main" id="{E15D8F0E-AA76-46A8-B2C3-027A88B7C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26670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controls</a:t>
            </a:r>
          </a:p>
        </p:txBody>
      </p:sp>
      <p:sp>
        <p:nvSpPr>
          <p:cNvPr id="38943" name="Text Box 30">
            <a:extLst>
              <a:ext uri="{FF2B5EF4-FFF2-40B4-BE49-F238E27FC236}">
                <a16:creationId xmlns:a16="http://schemas.microsoft.com/office/drawing/2014/main" id="{6D77337D-79F9-47FC-A81C-5770D36F3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8862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944" name="Text Box 31">
            <a:extLst>
              <a:ext uri="{FF2B5EF4-FFF2-40B4-BE49-F238E27FC236}">
                <a16:creationId xmlns:a16="http://schemas.microsoft.com/office/drawing/2014/main" id="{533F0570-4A65-46E0-8E06-695F6D335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100" y="18288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8945" name="Text Box 32">
            <a:extLst>
              <a:ext uri="{FF2B5EF4-FFF2-40B4-BE49-F238E27FC236}">
                <a16:creationId xmlns:a16="http://schemas.microsoft.com/office/drawing/2014/main" id="{789A69D3-B2CA-4D5C-A379-52E498F13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900" y="48768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8946" name="Text Box 33">
            <a:extLst>
              <a:ext uri="{FF2B5EF4-FFF2-40B4-BE49-F238E27FC236}">
                <a16:creationId xmlns:a16="http://schemas.microsoft.com/office/drawing/2014/main" id="{09D4A6CF-9047-49DE-A8D7-DEBC58BDC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36576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8947" name="Text Box 34">
            <a:extLst>
              <a:ext uri="{FF2B5EF4-FFF2-40B4-BE49-F238E27FC236}">
                <a16:creationId xmlns:a16="http://schemas.microsoft.com/office/drawing/2014/main" id="{EF9EC1F7-E1AA-49B5-984A-7688557B9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0" y="28956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948" name="Text Box 35">
            <a:extLst>
              <a:ext uri="{FF2B5EF4-FFF2-40B4-BE49-F238E27FC236}">
                <a16:creationId xmlns:a16="http://schemas.microsoft.com/office/drawing/2014/main" id="{CF5D0ED6-C6B7-450E-9904-D9108378A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5052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8949" name="Text Box 36">
            <a:extLst>
              <a:ext uri="{FF2B5EF4-FFF2-40B4-BE49-F238E27FC236}">
                <a16:creationId xmlns:a16="http://schemas.microsoft.com/office/drawing/2014/main" id="{36D1845B-01A5-4666-9864-80CCE4D37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0" y="26670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950" name="Text Box 37">
            <a:extLst>
              <a:ext uri="{FF2B5EF4-FFF2-40B4-BE49-F238E27FC236}">
                <a16:creationId xmlns:a16="http://schemas.microsoft.com/office/drawing/2014/main" id="{929DBAB8-69A8-41C6-8BC1-8EEA93B11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0" y="16764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951" name="Text Box 38">
            <a:extLst>
              <a:ext uri="{FF2B5EF4-FFF2-40B4-BE49-F238E27FC236}">
                <a16:creationId xmlns:a16="http://schemas.microsoft.com/office/drawing/2014/main" id="{4371EF09-2D0D-4F6C-AB36-B5498602C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300" y="32766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8952" name="Text Box 39">
            <a:extLst>
              <a:ext uri="{FF2B5EF4-FFF2-40B4-BE49-F238E27FC236}">
                <a16:creationId xmlns:a16="http://schemas.microsoft.com/office/drawing/2014/main" id="{0A465B59-BA74-4A88-8405-E609AD54F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2362200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38953" name="Group 40">
            <a:extLst>
              <a:ext uri="{FF2B5EF4-FFF2-40B4-BE49-F238E27FC236}">
                <a16:creationId xmlns:a16="http://schemas.microsoft.com/office/drawing/2014/main" id="{52E6E5FD-E27A-4359-954B-B57AAD02FD5F}"/>
              </a:ext>
            </a:extLst>
          </p:cNvPr>
          <p:cNvGrpSpPr>
            <a:grpSpLocks/>
          </p:cNvGrpSpPr>
          <p:nvPr/>
        </p:nvGrpSpPr>
        <p:grpSpPr bwMode="auto">
          <a:xfrm>
            <a:off x="419100" y="3124200"/>
            <a:ext cx="2286000" cy="1447800"/>
            <a:chOff x="336" y="1632"/>
            <a:chExt cx="1440" cy="912"/>
          </a:xfrm>
        </p:grpSpPr>
        <p:sp>
          <p:nvSpPr>
            <p:cNvPr id="38958" name="Line 41">
              <a:extLst>
                <a:ext uri="{FF2B5EF4-FFF2-40B4-BE49-F238E27FC236}">
                  <a16:creationId xmlns:a16="http://schemas.microsoft.com/office/drawing/2014/main" id="{F3329A4B-E66E-4C2E-BDCC-04F3D6F77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" y="1632"/>
              <a:ext cx="240" cy="6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9" name="Line 42">
              <a:extLst>
                <a:ext uri="{FF2B5EF4-FFF2-40B4-BE49-F238E27FC236}">
                  <a16:creationId xmlns:a16="http://schemas.microsoft.com/office/drawing/2014/main" id="{DE7D2E53-1655-4BAF-B4D9-A4D9671C3E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632"/>
              <a:ext cx="192" cy="6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60" name="AutoShape 43">
              <a:extLst>
                <a:ext uri="{FF2B5EF4-FFF2-40B4-BE49-F238E27FC236}">
                  <a16:creationId xmlns:a16="http://schemas.microsoft.com/office/drawing/2014/main" id="{0387FEA1-23C4-4253-A2B5-CBF518CEC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016"/>
              <a:ext cx="1104" cy="528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>
                  <a:latin typeface="Times New Roman" panose="02020603050405020304" pitchFamily="18" charset="0"/>
                  <a:cs typeface="Arial" panose="020B0604020202020204" pitchFamily="34" charset="0"/>
                </a:rPr>
                <a:t>supervision</a:t>
              </a:r>
            </a:p>
          </p:txBody>
        </p:sp>
        <p:sp>
          <p:nvSpPr>
            <p:cNvPr id="38961" name="Text Box 44">
              <a:extLst>
                <a:ext uri="{FF2B5EF4-FFF2-40B4-BE49-F238E27FC236}">
                  <a16:creationId xmlns:a16="http://schemas.microsoft.com/office/drawing/2014/main" id="{1FCFD971-4F6D-48CB-92BE-F8C99F1A79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016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8962" name="Text Box 45">
              <a:extLst>
                <a:ext uri="{FF2B5EF4-FFF2-40B4-BE49-F238E27FC236}">
                  <a16:creationId xmlns:a16="http://schemas.microsoft.com/office/drawing/2014/main" id="{BB675AF8-50D5-4858-B000-1721DB05A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96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38963" name="Text Box 46">
              <a:extLst>
                <a:ext uri="{FF2B5EF4-FFF2-40B4-BE49-F238E27FC236}">
                  <a16:creationId xmlns:a16="http://schemas.microsoft.com/office/drawing/2014/main" id="{59C6AB5D-13B9-4F23-B411-EE4E8BBD0A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824"/>
              <a:ext cx="6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supervisor</a:t>
              </a:r>
            </a:p>
          </p:txBody>
        </p:sp>
        <p:sp>
          <p:nvSpPr>
            <p:cNvPr id="38964" name="Text Box 47">
              <a:extLst>
                <a:ext uri="{FF2B5EF4-FFF2-40B4-BE49-F238E27FC236}">
                  <a16:creationId xmlns:a16="http://schemas.microsoft.com/office/drawing/2014/main" id="{B7260B76-DCE8-4D29-864F-22F4E2388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776"/>
              <a:ext cx="6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latin typeface="Times New Roman" panose="02020603050405020304" pitchFamily="18" charset="0"/>
                  <a:cs typeface="Arial" panose="020B0604020202020204" pitchFamily="34" charset="0"/>
                </a:rPr>
                <a:t>supervisee</a:t>
              </a:r>
            </a:p>
          </p:txBody>
        </p:sp>
      </p:grpSp>
      <p:sp>
        <p:nvSpPr>
          <p:cNvPr id="38954" name="Line 48">
            <a:extLst>
              <a:ext uri="{FF2B5EF4-FFF2-40B4-BE49-F238E27FC236}">
                <a16:creationId xmlns:a16="http://schemas.microsoft.com/office/drawing/2014/main" id="{9A958DCD-410F-4743-B864-4BE4CE441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1675" y="5624513"/>
            <a:ext cx="609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5" name="Line 49">
            <a:extLst>
              <a:ext uri="{FF2B5EF4-FFF2-40B4-BE49-F238E27FC236}">
                <a16:creationId xmlns:a16="http://schemas.microsoft.com/office/drawing/2014/main" id="{875BC7B1-4112-46B1-84A9-2D56FFC21B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5934075"/>
            <a:ext cx="609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6" name="Line 50">
            <a:extLst>
              <a:ext uri="{FF2B5EF4-FFF2-40B4-BE49-F238E27FC236}">
                <a16:creationId xmlns:a16="http://schemas.microsoft.com/office/drawing/2014/main" id="{BE9DA102-018A-4B17-A552-0C1F147B2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6438" y="5986463"/>
            <a:ext cx="609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7" name="Rectangle 51">
            <a:extLst>
              <a:ext uri="{FF2B5EF4-FFF2-40B4-BE49-F238E27FC236}">
                <a16:creationId xmlns:a16="http://schemas.microsoft.com/office/drawing/2014/main" id="{7567132A-BDA4-4BE1-8B6C-1228B1187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3200" b="1" dirty="0">
              <a:solidFill>
                <a:schemeClr val="hlink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CAC9F-DF90-4F7F-B9BE-ACE06A12F4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E1A3FF6-93CD-496A-A6EB-DDD4C0EED3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166"/>
    </mc:Choice>
    <mc:Fallback xmlns="">
      <p:transition spd="slow" advTm="226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4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4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4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4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4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4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4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4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4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68BD6041-F0EB-485A-B85F-BC1838DD57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Overview of Database Design Process</a:t>
            </a:r>
          </a:p>
        </p:txBody>
      </p:sp>
      <p:sp>
        <p:nvSpPr>
          <p:cNvPr id="1017859" name="Rectangle 3">
            <a:extLst>
              <a:ext uri="{FF2B5EF4-FFF2-40B4-BE49-F238E27FC236}">
                <a16:creationId xmlns:a16="http://schemas.microsoft.com/office/drawing/2014/main" id="{246DC532-B33D-40FA-8AB9-1168F13A4F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Two main activities:</a:t>
            </a:r>
          </a:p>
          <a:p>
            <a:pPr lvl="1" eaLnBrk="1" hangingPunct="1"/>
            <a:r>
              <a:rPr lang="en-US" altLang="en-US" dirty="0"/>
              <a:t>Database design</a:t>
            </a:r>
          </a:p>
          <a:p>
            <a:pPr lvl="1" eaLnBrk="1" hangingPunct="1"/>
            <a:r>
              <a:rPr lang="en-US" altLang="en-US" dirty="0"/>
              <a:t>Applications design</a:t>
            </a:r>
          </a:p>
          <a:p>
            <a:pPr eaLnBrk="1" hangingPunct="1"/>
            <a:r>
              <a:rPr lang="en-US" altLang="en-US" dirty="0"/>
              <a:t>Focus in this chapter on database design</a:t>
            </a:r>
          </a:p>
          <a:p>
            <a:pPr lvl="1" eaLnBrk="1" hangingPunct="1"/>
            <a:r>
              <a:rPr lang="en-US" altLang="en-US" dirty="0"/>
              <a:t>To design the conceptual schema for a database</a:t>
            </a:r>
          </a:p>
          <a:p>
            <a:pPr eaLnBrk="1" hangingPunct="1"/>
            <a:r>
              <a:rPr lang="en-US" altLang="en-US" dirty="0"/>
              <a:t>Applications design focuses on the programs and interfaces that access the database</a:t>
            </a:r>
          </a:p>
          <a:p>
            <a:pPr lvl="1" eaLnBrk="1" hangingPunct="1"/>
            <a:r>
              <a:rPr lang="en-US" altLang="en-US" dirty="0"/>
              <a:t>Generally considered part of software engineering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8B750-F82C-4666-92AF-6E75FFB44A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603D7C-87AB-4C1D-AB04-9B6EA24547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08"/>
    </mc:Choice>
    <mc:Fallback xmlns="">
      <p:transition spd="slow" advTm="85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>
            <a:extLst>
              <a:ext uri="{FF2B5EF4-FFF2-40B4-BE49-F238E27FC236}">
                <a16:creationId xmlns:a16="http://schemas.microsoft.com/office/drawing/2014/main" id="{3970E4BD-7140-4684-82BF-2921EB810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Attributes of Relationship types</a:t>
            </a:r>
          </a:p>
        </p:txBody>
      </p:sp>
      <p:sp>
        <p:nvSpPr>
          <p:cNvPr id="1001475" name="Rectangle 3">
            <a:extLst>
              <a:ext uri="{FF2B5EF4-FFF2-40B4-BE49-F238E27FC236}">
                <a16:creationId xmlns:a16="http://schemas.microsoft.com/office/drawing/2014/main" id="{5F959D55-EFCF-48AA-B24A-B2FAE1D153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 relationship type can have attributes: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For example, HoursPerWeek of WORKS_ON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Its value for each relationship instance describes the number of hours per week that an EMPLOYEE works on a PROJECT.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A value of HoursPerWeek depends on a particular (employee, project) combination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Most relationship attributes are used with M:N relationships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In 1:N relationships, they can be transferred to the entity type on the N-side of the relationship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D366DC-1C3E-45CE-A123-8C418DAF7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40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362C69-5DFD-4255-ADBA-2FD5DA3A6B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322"/>
    </mc:Choice>
    <mc:Fallback xmlns="">
      <p:transition spd="slow" advTm="13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1D32-1F0B-4088-B28A-7E1DE8CE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3328"/>
            <a:ext cx="7886700" cy="796166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8000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/>
              <a:t>Attributes of Relationships</a:t>
            </a:r>
            <a:endParaRPr lang="en-US" dirty="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1E4E342A-6BCF-429A-B56E-E2BE7AA27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731957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307937D2-69B8-4F3E-81E9-7FBB9169B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893757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department</a:t>
            </a:r>
          </a:p>
        </p:txBody>
      </p:sp>
      <p:sp>
        <p:nvSpPr>
          <p:cNvPr id="40965" name="Rectangle 4">
            <a:extLst>
              <a:ext uri="{FF2B5EF4-FFF2-40B4-BE49-F238E27FC236}">
                <a16:creationId xmlns:a16="http://schemas.microsoft.com/office/drawing/2014/main" id="{65226AC6-4FC0-4111-B7A6-F321263D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74957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40966" name="Rectangle 5">
            <a:extLst>
              <a:ext uri="{FF2B5EF4-FFF2-40B4-BE49-F238E27FC236}">
                <a16:creationId xmlns:a16="http://schemas.microsoft.com/office/drawing/2014/main" id="{6B56DB8A-E5F4-431E-8BE3-6C2AAC6EF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551357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dependent</a:t>
            </a:r>
          </a:p>
        </p:txBody>
      </p:sp>
      <p:sp>
        <p:nvSpPr>
          <p:cNvPr id="40967" name="Text Box 6">
            <a:extLst>
              <a:ext uri="{FF2B5EF4-FFF2-40B4-BE49-F238E27FC236}">
                <a16:creationId xmlns:a16="http://schemas.microsoft.com/office/drawing/2014/main" id="{1EADF814-480F-47D5-80D7-28355BD3A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322757"/>
            <a:ext cx="2236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partial constraint</a:t>
            </a:r>
          </a:p>
        </p:txBody>
      </p:sp>
      <p:sp>
        <p:nvSpPr>
          <p:cNvPr id="40968" name="Text Box 7">
            <a:extLst>
              <a:ext uri="{FF2B5EF4-FFF2-40B4-BE49-F238E27FC236}">
                <a16:creationId xmlns:a16="http://schemas.microsoft.com/office/drawing/2014/main" id="{A7A9DC32-6076-406E-8FC8-3D13A530E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925" y="5703757"/>
            <a:ext cx="2236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total constraint</a:t>
            </a:r>
          </a:p>
        </p:txBody>
      </p:sp>
      <p:grpSp>
        <p:nvGrpSpPr>
          <p:cNvPr id="40969" name="Group 8">
            <a:extLst>
              <a:ext uri="{FF2B5EF4-FFF2-40B4-BE49-F238E27FC236}">
                <a16:creationId xmlns:a16="http://schemas.microsoft.com/office/drawing/2014/main" id="{ECBEDD63-22B2-47E2-A82A-5299F12A6932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665157"/>
            <a:ext cx="7162800" cy="3962400"/>
            <a:chOff x="336" y="720"/>
            <a:chExt cx="4512" cy="2496"/>
          </a:xfrm>
        </p:grpSpPr>
        <p:sp>
          <p:nvSpPr>
            <p:cNvPr id="40978" name="Line 9">
              <a:extLst>
                <a:ext uri="{FF2B5EF4-FFF2-40B4-BE49-F238E27FC236}">
                  <a16:creationId xmlns:a16="http://schemas.microsoft.com/office/drawing/2014/main" id="{1BF53773-D952-45C9-89FF-E12BD14AC6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66240">
              <a:off x="1536" y="1584"/>
              <a:ext cx="1056" cy="6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9" name="Line 10">
              <a:extLst>
                <a:ext uri="{FF2B5EF4-FFF2-40B4-BE49-F238E27FC236}">
                  <a16:creationId xmlns:a16="http://schemas.microsoft.com/office/drawing/2014/main" id="{3893B77F-C5CA-4224-9CA9-049ECD6AFD8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66240">
              <a:off x="1536" y="1537"/>
              <a:ext cx="1150" cy="72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0" name="Line 11">
              <a:extLst>
                <a:ext uri="{FF2B5EF4-FFF2-40B4-BE49-F238E27FC236}">
                  <a16:creationId xmlns:a16="http://schemas.microsoft.com/office/drawing/2014/main" id="{5291CE5C-4785-4140-B740-A055A2A78D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1008"/>
              <a:ext cx="960" cy="43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1" name="Line 12">
              <a:extLst>
                <a:ext uri="{FF2B5EF4-FFF2-40B4-BE49-F238E27FC236}">
                  <a16:creationId xmlns:a16="http://schemas.microsoft.com/office/drawing/2014/main" id="{BD63EF8B-A4D7-4B9E-B7D3-266DBA0D73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1008"/>
              <a:ext cx="1056" cy="48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2" name="Line 13">
              <a:extLst>
                <a:ext uri="{FF2B5EF4-FFF2-40B4-BE49-F238E27FC236}">
                  <a16:creationId xmlns:a16="http://schemas.microsoft.com/office/drawing/2014/main" id="{207FB354-3DFB-4CFA-9860-78F061FDA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960"/>
              <a:ext cx="62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3" name="Line 14">
              <a:extLst>
                <a:ext uri="{FF2B5EF4-FFF2-40B4-BE49-F238E27FC236}">
                  <a16:creationId xmlns:a16="http://schemas.microsoft.com/office/drawing/2014/main" id="{D91FC290-7A33-45DF-8903-EA468D1C9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008"/>
              <a:ext cx="62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4" name="Line 15">
              <a:extLst>
                <a:ext uri="{FF2B5EF4-FFF2-40B4-BE49-F238E27FC236}">
                  <a16:creationId xmlns:a16="http://schemas.microsoft.com/office/drawing/2014/main" id="{882E1AC5-90D1-42D2-A473-C628D2352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8" y="1104"/>
              <a:ext cx="528" cy="48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5" name="Line 16">
              <a:extLst>
                <a:ext uri="{FF2B5EF4-FFF2-40B4-BE49-F238E27FC236}">
                  <a16:creationId xmlns:a16="http://schemas.microsoft.com/office/drawing/2014/main" id="{AFE27CE0-4F1B-4721-8F13-F5D98D5AD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7" y="1104"/>
              <a:ext cx="576" cy="5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6" name="Line 17">
              <a:extLst>
                <a:ext uri="{FF2B5EF4-FFF2-40B4-BE49-F238E27FC236}">
                  <a16:creationId xmlns:a16="http://schemas.microsoft.com/office/drawing/2014/main" id="{E5AA143B-1669-4F9B-A3EE-7114ACFDBE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1584"/>
              <a:ext cx="96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7" name="Line 18">
              <a:extLst>
                <a:ext uri="{FF2B5EF4-FFF2-40B4-BE49-F238E27FC236}">
                  <a16:creationId xmlns:a16="http://schemas.microsoft.com/office/drawing/2014/main" id="{37B81445-04F6-4BA7-AF27-B57556F7B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104"/>
              <a:ext cx="0" cy="2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8" name="Line 19">
              <a:extLst>
                <a:ext uri="{FF2B5EF4-FFF2-40B4-BE49-F238E27FC236}">
                  <a16:creationId xmlns:a16="http://schemas.microsoft.com/office/drawing/2014/main" id="{5DC9A9BA-67F0-46A9-B114-2463AB907B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776"/>
              <a:ext cx="0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9" name="Line 20">
              <a:extLst>
                <a:ext uri="{FF2B5EF4-FFF2-40B4-BE49-F238E27FC236}">
                  <a16:creationId xmlns:a16="http://schemas.microsoft.com/office/drawing/2014/main" id="{EF563897-F1B6-4E1F-88CE-BE9D737ED7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776"/>
              <a:ext cx="0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0" name="Line 21">
              <a:extLst>
                <a:ext uri="{FF2B5EF4-FFF2-40B4-BE49-F238E27FC236}">
                  <a16:creationId xmlns:a16="http://schemas.microsoft.com/office/drawing/2014/main" id="{3F760CD0-8EE7-4777-A5C2-FF6C0DAA9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208"/>
              <a:ext cx="57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1" name="Line 22">
              <a:extLst>
                <a:ext uri="{FF2B5EF4-FFF2-40B4-BE49-F238E27FC236}">
                  <a16:creationId xmlns:a16="http://schemas.microsoft.com/office/drawing/2014/main" id="{4DF055C0-21BE-4B60-BE03-C17C85304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256"/>
              <a:ext cx="57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2" name="Line 23">
              <a:extLst>
                <a:ext uri="{FF2B5EF4-FFF2-40B4-BE49-F238E27FC236}">
                  <a16:creationId xmlns:a16="http://schemas.microsoft.com/office/drawing/2014/main" id="{086DDF74-694B-48ED-AA5F-6798B6FB5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632"/>
              <a:ext cx="672" cy="62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3" name="Line 24">
              <a:extLst>
                <a:ext uri="{FF2B5EF4-FFF2-40B4-BE49-F238E27FC236}">
                  <a16:creationId xmlns:a16="http://schemas.microsoft.com/office/drawing/2014/main" id="{09DA7D21-328D-428B-BCD0-A3ADD47DC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736"/>
              <a:ext cx="48" cy="43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4" name="Line 25">
              <a:extLst>
                <a:ext uri="{FF2B5EF4-FFF2-40B4-BE49-F238E27FC236}">
                  <a16:creationId xmlns:a16="http://schemas.microsoft.com/office/drawing/2014/main" id="{3B88FB0B-250F-418E-8EDC-42C8F07B4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736"/>
              <a:ext cx="48" cy="48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5" name="AutoShape 26">
              <a:extLst>
                <a:ext uri="{FF2B5EF4-FFF2-40B4-BE49-F238E27FC236}">
                  <a16:creationId xmlns:a16="http://schemas.microsoft.com/office/drawing/2014/main" id="{48035C99-AF80-4629-9204-3690E93D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768"/>
              <a:ext cx="912" cy="432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>
                  <a:latin typeface="Times New Roman" panose="02020603050405020304" pitchFamily="18" charset="0"/>
                  <a:cs typeface="Arial" panose="020B0604020202020204" pitchFamily="34" charset="0"/>
                </a:rPr>
                <a:t>works for</a:t>
              </a:r>
            </a:p>
          </p:txBody>
        </p:sp>
        <p:sp>
          <p:nvSpPr>
            <p:cNvPr id="40996" name="AutoShape 27">
              <a:extLst>
                <a:ext uri="{FF2B5EF4-FFF2-40B4-BE49-F238E27FC236}">
                  <a16:creationId xmlns:a16="http://schemas.microsoft.com/office/drawing/2014/main" id="{5FE65CC1-A75F-45EB-BD60-1673C23A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392"/>
              <a:ext cx="912" cy="432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>
                  <a:latin typeface="Times New Roman" panose="02020603050405020304" pitchFamily="18" charset="0"/>
                  <a:cs typeface="Arial" panose="020B0604020202020204" pitchFamily="34" charset="0"/>
                </a:rPr>
                <a:t>manages</a:t>
              </a:r>
            </a:p>
          </p:txBody>
        </p:sp>
        <p:sp>
          <p:nvSpPr>
            <p:cNvPr id="40997" name="AutoShape 28">
              <a:extLst>
                <a:ext uri="{FF2B5EF4-FFF2-40B4-BE49-F238E27FC236}">
                  <a16:creationId xmlns:a16="http://schemas.microsoft.com/office/drawing/2014/main" id="{69A7F528-0CCF-4370-9A90-DAC225D52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016"/>
              <a:ext cx="912" cy="432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>
                  <a:latin typeface="Times New Roman" panose="02020603050405020304" pitchFamily="18" charset="0"/>
                  <a:cs typeface="Arial" panose="020B0604020202020204" pitchFamily="34" charset="0"/>
                </a:rPr>
                <a:t>works on</a:t>
              </a:r>
            </a:p>
          </p:txBody>
        </p:sp>
        <p:sp>
          <p:nvSpPr>
            <p:cNvPr id="40998" name="AutoShape 29">
              <a:extLst>
                <a:ext uri="{FF2B5EF4-FFF2-40B4-BE49-F238E27FC236}">
                  <a16:creationId xmlns:a16="http://schemas.microsoft.com/office/drawing/2014/main" id="{CB7D34B8-B207-4B7C-840E-D67397544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256"/>
              <a:ext cx="1104" cy="528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>
                  <a:latin typeface="Times New Roman" panose="02020603050405020304" pitchFamily="18" charset="0"/>
                  <a:cs typeface="Arial" panose="020B0604020202020204" pitchFamily="34" charset="0"/>
                </a:rPr>
                <a:t>dependents of</a:t>
              </a:r>
            </a:p>
          </p:txBody>
        </p:sp>
        <p:sp>
          <p:nvSpPr>
            <p:cNvPr id="40999" name="AutoShape 30">
              <a:extLst>
                <a:ext uri="{FF2B5EF4-FFF2-40B4-BE49-F238E27FC236}">
                  <a16:creationId xmlns:a16="http://schemas.microsoft.com/office/drawing/2014/main" id="{08388041-D76E-4829-9111-BE3EB6865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344"/>
              <a:ext cx="912" cy="432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>
                  <a:latin typeface="Times New Roman" panose="02020603050405020304" pitchFamily="18" charset="0"/>
                  <a:cs typeface="Arial" panose="020B0604020202020204" pitchFamily="34" charset="0"/>
                </a:rPr>
                <a:t>controls</a:t>
              </a:r>
            </a:p>
          </p:txBody>
        </p:sp>
        <p:sp>
          <p:nvSpPr>
            <p:cNvPr id="41000" name="Text Box 31">
              <a:extLst>
                <a:ext uri="{FF2B5EF4-FFF2-40B4-BE49-F238E27FC236}">
                  <a16:creationId xmlns:a16="http://schemas.microsoft.com/office/drawing/2014/main" id="{6EF3CF47-2BF8-4D37-8B1C-57FBDB2CC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112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1001" name="Text Box 32">
              <a:extLst>
                <a:ext uri="{FF2B5EF4-FFF2-40B4-BE49-F238E27FC236}">
                  <a16:creationId xmlns:a16="http://schemas.microsoft.com/office/drawing/2014/main" id="{9A06BBBC-2699-4AE1-AACF-7047F3716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816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41002" name="Text Box 33">
              <a:extLst>
                <a:ext uri="{FF2B5EF4-FFF2-40B4-BE49-F238E27FC236}">
                  <a16:creationId xmlns:a16="http://schemas.microsoft.com/office/drawing/2014/main" id="{52863AD5-ACB2-486D-9574-2C1D1B95C2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2736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41003" name="Text Box 34">
              <a:extLst>
                <a:ext uri="{FF2B5EF4-FFF2-40B4-BE49-F238E27FC236}">
                  <a16:creationId xmlns:a16="http://schemas.microsoft.com/office/drawing/2014/main" id="{E83D9D1F-00A8-4FBC-A346-210F35A68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96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41004" name="Text Box 35">
              <a:extLst>
                <a:ext uri="{FF2B5EF4-FFF2-40B4-BE49-F238E27FC236}">
                  <a16:creationId xmlns:a16="http://schemas.microsoft.com/office/drawing/2014/main" id="{70CE682E-7C99-473F-BECC-C630737F89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48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1005" name="Text Box 36">
              <a:extLst>
                <a:ext uri="{FF2B5EF4-FFF2-40B4-BE49-F238E27FC236}">
                  <a16:creationId xmlns:a16="http://schemas.microsoft.com/office/drawing/2014/main" id="{FDEF6E56-5892-4B4F-8DD7-5ED35BD04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87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41006" name="Text Box 37">
              <a:extLst>
                <a:ext uri="{FF2B5EF4-FFF2-40B4-BE49-F238E27FC236}">
                  <a16:creationId xmlns:a16="http://schemas.microsoft.com/office/drawing/2014/main" id="{FB5014B1-C35A-49A4-8203-337FD2687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344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1007" name="Text Box 38">
              <a:extLst>
                <a:ext uri="{FF2B5EF4-FFF2-40B4-BE49-F238E27FC236}">
                  <a16:creationId xmlns:a16="http://schemas.microsoft.com/office/drawing/2014/main" id="{055858DF-C715-48C2-A7A9-27E8028B8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720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1008" name="Text Box 39">
              <a:extLst>
                <a:ext uri="{FF2B5EF4-FFF2-40B4-BE49-F238E27FC236}">
                  <a16:creationId xmlns:a16="http://schemas.microsoft.com/office/drawing/2014/main" id="{0E285D0E-D192-455A-B8CF-534E3656E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172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41009" name="Text Box 40">
              <a:extLst>
                <a:ext uri="{FF2B5EF4-FFF2-40B4-BE49-F238E27FC236}">
                  <a16:creationId xmlns:a16="http://schemas.microsoft.com/office/drawing/2014/main" id="{363F4A01-DCD7-4D61-8D11-B6BC49C6E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152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1</a:t>
              </a:r>
            </a:p>
          </p:txBody>
        </p:sp>
        <p:grpSp>
          <p:nvGrpSpPr>
            <p:cNvPr id="41010" name="Group 41">
              <a:extLst>
                <a:ext uri="{FF2B5EF4-FFF2-40B4-BE49-F238E27FC236}">
                  <a16:creationId xmlns:a16="http://schemas.microsoft.com/office/drawing/2014/main" id="{147DF8A2-3B9E-4A3D-99A5-1FF5093E4F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632"/>
              <a:ext cx="1440" cy="912"/>
              <a:chOff x="336" y="1632"/>
              <a:chExt cx="1440" cy="912"/>
            </a:xfrm>
          </p:grpSpPr>
          <p:sp>
            <p:nvSpPr>
              <p:cNvPr id="41011" name="Line 42">
                <a:extLst>
                  <a:ext uri="{FF2B5EF4-FFF2-40B4-BE49-F238E27FC236}">
                    <a16:creationId xmlns:a16="http://schemas.microsoft.com/office/drawing/2014/main" id="{4747634B-A534-45CF-8214-3350822AC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6" y="1632"/>
                <a:ext cx="240" cy="672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12" name="Line 43">
                <a:extLst>
                  <a:ext uri="{FF2B5EF4-FFF2-40B4-BE49-F238E27FC236}">
                    <a16:creationId xmlns:a16="http://schemas.microsoft.com/office/drawing/2014/main" id="{F7B8E937-C19E-471B-A4A2-E8B792BA1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632"/>
                <a:ext cx="192" cy="672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13" name="AutoShape 44">
                <a:extLst>
                  <a:ext uri="{FF2B5EF4-FFF2-40B4-BE49-F238E27FC236}">
                    <a16:creationId xmlns:a16="http://schemas.microsoft.com/office/drawing/2014/main" id="{85D6909C-EE39-494C-A037-46EAC1A2D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016"/>
                <a:ext cx="1104" cy="528"/>
              </a:xfrm>
              <a:prstGeom prst="diamond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2000">
                    <a:latin typeface="Times New Roman" panose="02020603050405020304" pitchFamily="18" charset="0"/>
                    <a:cs typeface="Arial" panose="020B0604020202020204" pitchFamily="34" charset="0"/>
                  </a:rPr>
                  <a:t>supervision</a:t>
                </a:r>
              </a:p>
            </p:txBody>
          </p:sp>
          <p:sp>
            <p:nvSpPr>
              <p:cNvPr id="41014" name="Text Box 45">
                <a:extLst>
                  <a:ext uri="{FF2B5EF4-FFF2-40B4-BE49-F238E27FC236}">
                    <a16:creationId xmlns:a16="http://schemas.microsoft.com/office/drawing/2014/main" id="{8219095D-43EB-423C-80D6-5C8ACA11B7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2016"/>
                <a:ext cx="1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>
                    <a:latin typeface="Times New Roman" panose="02020603050405020304" pitchFamily="18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015" name="Text Box 46">
                <a:extLst>
                  <a:ext uri="{FF2B5EF4-FFF2-40B4-BE49-F238E27FC236}">
                    <a16:creationId xmlns:a16="http://schemas.microsoft.com/office/drawing/2014/main" id="{79E9247A-2D8F-4338-94B7-FE7F69204C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" y="1968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>
                    <a:latin typeface="Times New Roman" panose="02020603050405020304" pitchFamily="18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1016" name="Text Box 47">
                <a:extLst>
                  <a:ext uri="{FF2B5EF4-FFF2-40B4-BE49-F238E27FC236}">
                    <a16:creationId xmlns:a16="http://schemas.microsoft.com/office/drawing/2014/main" id="{3E42F47A-7D5C-4AE7-BB3F-7C16D3F5A7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824"/>
                <a:ext cx="65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600">
                    <a:latin typeface="Times New Roman" panose="02020603050405020304" pitchFamily="18" charset="0"/>
                    <a:cs typeface="Arial" panose="020B0604020202020204" pitchFamily="34" charset="0"/>
                  </a:rPr>
                  <a:t>supervisor</a:t>
                </a:r>
              </a:p>
            </p:txBody>
          </p:sp>
          <p:sp>
            <p:nvSpPr>
              <p:cNvPr id="41017" name="Text Box 48">
                <a:extLst>
                  <a:ext uri="{FF2B5EF4-FFF2-40B4-BE49-F238E27FC236}">
                    <a16:creationId xmlns:a16="http://schemas.microsoft.com/office/drawing/2014/main" id="{6EF0A0AD-8C0D-4BD1-804E-548E695314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" y="1776"/>
                <a:ext cx="65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600">
                    <a:latin typeface="Times New Roman" panose="02020603050405020304" pitchFamily="18" charset="0"/>
                    <a:cs typeface="Arial" panose="020B0604020202020204" pitchFamily="34" charset="0"/>
                  </a:rPr>
                  <a:t>supervisee</a:t>
                </a:r>
              </a:p>
            </p:txBody>
          </p:sp>
        </p:grpSp>
      </p:grpSp>
      <p:sp>
        <p:nvSpPr>
          <p:cNvPr id="40970" name="Line 49">
            <a:extLst>
              <a:ext uri="{FF2B5EF4-FFF2-40B4-BE49-F238E27FC236}">
                <a16:creationId xmlns:a16="http://schemas.microsoft.com/office/drawing/2014/main" id="{3C80750F-7221-41D7-8583-5BC3E091B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5975" y="5613270"/>
            <a:ext cx="609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Line 50">
            <a:extLst>
              <a:ext uri="{FF2B5EF4-FFF2-40B4-BE49-F238E27FC236}">
                <a16:creationId xmlns:a16="http://schemas.microsoft.com/office/drawing/2014/main" id="{967CBB62-C002-47E6-9A5C-8BD998598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5500" y="5922832"/>
            <a:ext cx="609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Line 51">
            <a:extLst>
              <a:ext uri="{FF2B5EF4-FFF2-40B4-BE49-F238E27FC236}">
                <a16:creationId xmlns:a16="http://schemas.microsoft.com/office/drawing/2014/main" id="{D8D61EA7-D8F3-4D70-B4EA-9A49712CFD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0738" y="5975220"/>
            <a:ext cx="609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7253" name="Line 53">
            <a:extLst>
              <a:ext uri="{FF2B5EF4-FFF2-40B4-BE49-F238E27FC236}">
                <a16:creationId xmlns:a16="http://schemas.microsoft.com/office/drawing/2014/main" id="{8AC90EB3-7407-4461-AF2D-8842DDF02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731957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7254" name="Line 54">
            <a:extLst>
              <a:ext uri="{FF2B5EF4-FFF2-40B4-BE49-F238E27FC236}">
                <a16:creationId xmlns:a16="http://schemas.microsoft.com/office/drawing/2014/main" id="{B3BABBA5-E68D-4277-AD2A-9A6A09C5D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3570157"/>
            <a:ext cx="228600" cy="290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7255" name="Oval 55">
            <a:extLst>
              <a:ext uri="{FF2B5EF4-FFF2-40B4-BE49-F238E27FC236}">
                <a16:creationId xmlns:a16="http://schemas.microsoft.com/office/drawing/2014/main" id="{3CADE975-0346-48CF-8C0E-BAE491F2D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427157"/>
            <a:ext cx="990600" cy="30480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startdate</a:t>
            </a:r>
          </a:p>
        </p:txBody>
      </p:sp>
      <p:sp>
        <p:nvSpPr>
          <p:cNvPr id="947256" name="Oval 56">
            <a:extLst>
              <a:ext uri="{FF2B5EF4-FFF2-40B4-BE49-F238E27FC236}">
                <a16:creationId xmlns:a16="http://schemas.microsoft.com/office/drawing/2014/main" id="{A0B39BB9-ECB6-446C-BAA3-2F0734D64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341557"/>
            <a:ext cx="609600" cy="30480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hours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2D292-E586-4DE3-8179-B27D217763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41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1C329F-59EB-4D25-8558-46524E3E86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17"/>
    </mc:Choice>
    <mc:Fallback xmlns="">
      <p:transition spd="slow" advTm="57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4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47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7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47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47255" grpId="0" animBg="1"/>
      <p:bldP spid="94725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4">
            <a:extLst>
              <a:ext uri="{FF2B5EF4-FFF2-40B4-BE49-F238E27FC236}">
                <a16:creationId xmlns:a16="http://schemas.microsoft.com/office/drawing/2014/main" id="{D88A76DA-964F-4DFD-8DBF-BF4F23B52A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Alternative (min, max) notation for relationship structural constraints</a:t>
            </a:r>
          </a:p>
        </p:txBody>
      </p:sp>
      <p:sp>
        <p:nvSpPr>
          <p:cNvPr id="872453" name="Rectangle 5">
            <a:extLst>
              <a:ext uri="{FF2B5EF4-FFF2-40B4-BE49-F238E27FC236}">
                <a16:creationId xmlns:a16="http://schemas.microsoft.com/office/drawing/2014/main" id="{608DE7DE-422B-4ECD-B4FC-15E8F787A7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Specified on each participation of an entity type E in a relationship type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Specifies that each entity e in E participates in at least </a:t>
            </a:r>
            <a:r>
              <a:rPr lang="en-US" altLang="en-US" sz="2000" i="1" dirty="0"/>
              <a:t>min</a:t>
            </a:r>
            <a:r>
              <a:rPr lang="en-US" altLang="en-US" sz="2000" dirty="0"/>
              <a:t> and at most </a:t>
            </a:r>
            <a:r>
              <a:rPr lang="en-US" altLang="en-US" sz="2000" i="1" dirty="0"/>
              <a:t>max</a:t>
            </a:r>
            <a:r>
              <a:rPr lang="en-US" altLang="en-US" sz="2000" dirty="0"/>
              <a:t> relationship instances in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Default(no constraint): min</a:t>
            </a:r>
            <a:r>
              <a:rPr lang="en-US" altLang="en-US" sz="2000" dirty="0">
                <a:sym typeface="Symbol" panose="05050102010706020507" pitchFamily="18" charset="2"/>
              </a:rPr>
              <a:t>=0, max=n (signifying no limit)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Must have </a:t>
            </a:r>
            <a:r>
              <a:rPr lang="en-US" altLang="en-US" sz="2000" dirty="0" err="1">
                <a:sym typeface="Symbol" panose="05050102010706020507" pitchFamily="18" charset="2"/>
              </a:rPr>
              <a:t>minmax</a:t>
            </a:r>
            <a:r>
              <a:rPr lang="en-US" altLang="en-US" sz="2000" dirty="0">
                <a:sym typeface="Symbol" panose="05050102010706020507" pitchFamily="18" charset="2"/>
              </a:rPr>
              <a:t>, min0, max 1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Derived from the knowledge of mini-world constraints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Examples: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A department has exactly one manager and an employee can manage at most one department.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>
                <a:sym typeface="Symbol" panose="05050102010706020507" pitchFamily="18" charset="2"/>
              </a:rPr>
              <a:t>Specify (0,1) for participation of EMPLOYEE in MANAGES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>
                <a:sym typeface="Symbol" panose="05050102010706020507" pitchFamily="18" charset="2"/>
              </a:rPr>
              <a:t>Specify (1,1) for participation of DEPARTMENT in MANAGES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An employee can work for exactly one department, but a department can have any number of employees.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>
                <a:sym typeface="Symbol" panose="05050102010706020507" pitchFamily="18" charset="2"/>
              </a:rPr>
              <a:t>Specify (1,1) for participation of EMPLOYEE in WORKS_FOR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>
                <a:sym typeface="Symbol" panose="05050102010706020507" pitchFamily="18" charset="2"/>
              </a:rPr>
              <a:t>Specify (</a:t>
            </a:r>
            <a:r>
              <a:rPr lang="en-US" altLang="en-US" sz="1800" dirty="0">
                <a:solidFill>
                  <a:schemeClr val="hlink"/>
                </a:solidFill>
                <a:sym typeface="Symbol" panose="05050102010706020507" pitchFamily="18" charset="2"/>
              </a:rPr>
              <a:t>1</a:t>
            </a:r>
            <a:r>
              <a:rPr lang="en-US" altLang="en-US" sz="1800" dirty="0">
                <a:sym typeface="Symbol" panose="05050102010706020507" pitchFamily="18" charset="2"/>
              </a:rPr>
              <a:t>,n) for participation of DEPARTMENT in WORKS_FOR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261BA-A545-4904-91FC-7C173E061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E0FEC3-D999-462A-A9AE-F7438A6DB7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64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97"/>
    </mc:Choice>
    <mc:Fallback xmlns="">
      <p:transition spd="slow" advTm="278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4">
            <a:extLst>
              <a:ext uri="{FF2B5EF4-FFF2-40B4-BE49-F238E27FC236}">
                <a16:creationId xmlns:a16="http://schemas.microsoft.com/office/drawing/2014/main" id="{B20D21E4-E71C-471F-A586-417E3F6F45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(</a:t>
            </a:r>
            <a:r>
              <a:rPr lang="en-US" altLang="en-US" dirty="0" err="1"/>
              <a:t>min,max</a:t>
            </a:r>
            <a:r>
              <a:rPr lang="en-US" altLang="en-US" dirty="0"/>
              <a:t>) notation for relationship constraints</a:t>
            </a:r>
          </a:p>
        </p:txBody>
      </p:sp>
      <p:pic>
        <p:nvPicPr>
          <p:cNvPr id="46084" name="Picture 27" descr="Slide3-40">
            <a:extLst>
              <a:ext uri="{FF2B5EF4-FFF2-40B4-BE49-F238E27FC236}">
                <a16:creationId xmlns:a16="http://schemas.microsoft.com/office/drawing/2014/main" id="{77B6FBF2-CB36-4EDD-AEA2-3212D064B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2209800"/>
            <a:ext cx="7773987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E5AEB2-88EA-4A17-906D-CFD63481C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 Box 28" descr="Pink tissue paper">
            <a:extLst>
              <a:ext uri="{FF2B5EF4-FFF2-40B4-BE49-F238E27FC236}">
                <a16:creationId xmlns:a16="http://schemas.microsoft.com/office/drawing/2014/main" id="{BA5D3380-7F1A-4952-A390-7404309D9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141153"/>
            <a:ext cx="6477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Read the </a:t>
            </a:r>
            <a:r>
              <a:rPr lang="en-US" altLang="en-US" sz="2400" dirty="0" err="1">
                <a:solidFill>
                  <a:schemeClr val="tx1"/>
                </a:solidFill>
              </a:rPr>
              <a:t>min,max</a:t>
            </a:r>
            <a:r>
              <a:rPr lang="en-US" altLang="en-US" sz="2400" dirty="0">
                <a:solidFill>
                  <a:schemeClr val="tx1"/>
                </a:solidFill>
              </a:rPr>
              <a:t> numbers next to the entity type and looking </a:t>
            </a:r>
            <a:r>
              <a:rPr lang="en-US" altLang="en-US" sz="2400" b="1" dirty="0">
                <a:solidFill>
                  <a:schemeClr val="tx1"/>
                </a:solidFill>
              </a:rPr>
              <a:t>away from </a:t>
            </a:r>
            <a:r>
              <a:rPr lang="en-US" altLang="en-US" sz="2400" dirty="0">
                <a:solidFill>
                  <a:schemeClr val="tx1"/>
                </a:solidFill>
              </a:rPr>
              <a:t>the entity type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3A9400-C98A-4741-ADD5-C81CBB338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7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236"/>
    </mc:Choice>
    <mc:Fallback xmlns="">
      <p:transition spd="slow" advTm="112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51F128-A53C-4822-A517-DC9AACCF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1183" y="213692"/>
            <a:ext cx="2279373" cy="18586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F4DC80-D765-443C-B33E-22490DDF5A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/>
        </p:blipFill>
        <p:spPr>
          <a:xfrm>
            <a:off x="14068" y="1440658"/>
            <a:ext cx="3474720" cy="439743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9181" y="2674143"/>
            <a:ext cx="5083127" cy="1509713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b="1" dirty="0"/>
              <a:t>Weak Entity</a:t>
            </a:r>
          </a:p>
          <a:p>
            <a:pPr>
              <a:lnSpc>
                <a:spcPct val="80000"/>
              </a:lnSpc>
            </a:pPr>
            <a:endParaRPr lang="en-US" alt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CA678-71BE-48C8-BAB8-FA0DDBC30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44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DE2029-1380-4886-BBF5-2F26B39F0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6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>
            <a:extLst>
              <a:ext uri="{FF2B5EF4-FFF2-40B4-BE49-F238E27FC236}">
                <a16:creationId xmlns:a16="http://schemas.microsoft.com/office/drawing/2014/main" id="{67EDB28E-837A-465A-86EC-2F81174814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Weak Entity Types</a:t>
            </a:r>
          </a:p>
        </p:txBody>
      </p:sp>
      <p:sp>
        <p:nvSpPr>
          <p:cNvPr id="950275" name="Rectangle 3">
            <a:extLst>
              <a:ext uri="{FF2B5EF4-FFF2-40B4-BE49-F238E27FC236}">
                <a16:creationId xmlns:a16="http://schemas.microsoft.com/office/drawing/2014/main" id="{8E34C124-BB14-46F5-8560-425AA6A7C2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Strong entity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key attribute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entity has a key attribute or a combination of attributes which can be used as a key.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Weak entity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No key attributes, may have a partial key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related to specific entities from another entity type in combination with some of their attribute values.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the identifying relationship will have total participation for the weak entity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identifying owner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C704B-0C9F-47BE-8F86-52837FBEC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D8F4B7-BA78-4A90-973F-D88BD9DF43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62"/>
    </mc:Choice>
    <mc:Fallback xmlns="">
      <p:transition spd="slow" advTm="111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2">
            <a:extLst>
              <a:ext uri="{FF2B5EF4-FFF2-40B4-BE49-F238E27FC236}">
                <a16:creationId xmlns:a16="http://schemas.microsoft.com/office/drawing/2014/main" id="{3E46C3B8-A3DC-476F-83F5-533827A3A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523282"/>
            <a:ext cx="762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Line 3">
            <a:extLst>
              <a:ext uri="{FF2B5EF4-FFF2-40B4-BE49-F238E27FC236}">
                <a16:creationId xmlns:a16="http://schemas.microsoft.com/office/drawing/2014/main" id="{39D19685-6033-4A90-8EC5-D0D8490FC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523282"/>
            <a:ext cx="762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AutoShape 6">
            <a:extLst>
              <a:ext uri="{FF2B5EF4-FFF2-40B4-BE49-F238E27FC236}">
                <a16:creationId xmlns:a16="http://schemas.microsoft.com/office/drawing/2014/main" id="{0EC3DF25-36C0-4E86-AA6E-32B32D974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263" y="3727945"/>
            <a:ext cx="1981200" cy="919162"/>
          </a:xfrm>
          <a:prstGeom prst="diamond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3016" name="Rectangle 7">
            <a:extLst>
              <a:ext uri="{FF2B5EF4-FFF2-40B4-BE49-F238E27FC236}">
                <a16:creationId xmlns:a16="http://schemas.microsoft.com/office/drawing/2014/main" id="{152E484D-1FB1-44C7-B883-3687A7BBE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138" y="5180507"/>
            <a:ext cx="1600200" cy="4572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3017" name="Line 8">
            <a:extLst>
              <a:ext uri="{FF2B5EF4-FFF2-40B4-BE49-F238E27FC236}">
                <a16:creationId xmlns:a16="http://schemas.microsoft.com/office/drawing/2014/main" id="{3B5FC82D-370E-46BC-A7C0-0D7FE34FA7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389682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Line 9">
            <a:extLst>
              <a:ext uri="{FF2B5EF4-FFF2-40B4-BE49-F238E27FC236}">
                <a16:creationId xmlns:a16="http://schemas.microsoft.com/office/drawing/2014/main" id="{85E01AFC-9166-49D3-AB47-C522DFB733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3227882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Line 10">
            <a:extLst>
              <a:ext uri="{FF2B5EF4-FFF2-40B4-BE49-F238E27FC236}">
                <a16:creationId xmlns:a16="http://schemas.microsoft.com/office/drawing/2014/main" id="{51168885-9985-4D50-965D-8DD56F0832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1856282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Line 11">
            <a:extLst>
              <a:ext uri="{FF2B5EF4-FFF2-40B4-BE49-F238E27FC236}">
                <a16:creationId xmlns:a16="http://schemas.microsoft.com/office/drawing/2014/main" id="{05F36317-880E-4C11-8DE6-894494AFEB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37482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Line 12">
            <a:extLst>
              <a:ext uri="{FF2B5EF4-FFF2-40B4-BE49-F238E27FC236}">
                <a16:creationId xmlns:a16="http://schemas.microsoft.com/office/drawing/2014/main" id="{254CB46A-A0CC-4167-BF19-546497B52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913682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2" name="Line 13">
            <a:extLst>
              <a:ext uri="{FF2B5EF4-FFF2-40B4-BE49-F238E27FC236}">
                <a16:creationId xmlns:a16="http://schemas.microsoft.com/office/drawing/2014/main" id="{9DAAED4B-6A96-4C04-85AB-E4FD48C23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3837482"/>
            <a:ext cx="3810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3" name="Line 14">
            <a:extLst>
              <a:ext uri="{FF2B5EF4-FFF2-40B4-BE49-F238E27FC236}">
                <a16:creationId xmlns:a16="http://schemas.microsoft.com/office/drawing/2014/main" id="{2B8E08EC-E21F-4C2B-94DF-F05428076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1094282"/>
            <a:ext cx="304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4" name="Line 15">
            <a:extLst>
              <a:ext uri="{FF2B5EF4-FFF2-40B4-BE49-F238E27FC236}">
                <a16:creationId xmlns:a16="http://schemas.microsoft.com/office/drawing/2014/main" id="{CC03E592-755C-4EBE-A946-850851CD3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1170482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Line 16">
            <a:extLst>
              <a:ext uri="{FF2B5EF4-FFF2-40B4-BE49-F238E27FC236}">
                <a16:creationId xmlns:a16="http://schemas.microsoft.com/office/drawing/2014/main" id="{B3D06347-1390-4F94-A75B-62556CC446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1170482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6" name="Line 17">
            <a:extLst>
              <a:ext uri="{FF2B5EF4-FFF2-40B4-BE49-F238E27FC236}">
                <a16:creationId xmlns:a16="http://schemas.microsoft.com/office/drawing/2014/main" id="{3237D424-22D3-4704-80C2-2FF5772A6B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5513882"/>
            <a:ext cx="685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7" name="Line 18">
            <a:extLst>
              <a:ext uri="{FF2B5EF4-FFF2-40B4-BE49-F238E27FC236}">
                <a16:creationId xmlns:a16="http://schemas.microsoft.com/office/drawing/2014/main" id="{9B03AFFD-D365-4375-B8DB-BAE2FE3FF1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4200" y="5513882"/>
            <a:ext cx="2286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8" name="Line 19">
            <a:extLst>
              <a:ext uri="{FF2B5EF4-FFF2-40B4-BE49-F238E27FC236}">
                <a16:creationId xmlns:a16="http://schemas.microsoft.com/office/drawing/2014/main" id="{4BD27CB1-FF9B-4C60-A653-B35CEBED47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5513882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9" name="Line 20">
            <a:extLst>
              <a:ext uri="{FF2B5EF4-FFF2-40B4-BE49-F238E27FC236}">
                <a16:creationId xmlns:a16="http://schemas.microsoft.com/office/drawing/2014/main" id="{4DDD6910-564B-4183-83AB-223224A9D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5513882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0" name="Line 21">
            <a:extLst>
              <a:ext uri="{FF2B5EF4-FFF2-40B4-BE49-F238E27FC236}">
                <a16:creationId xmlns:a16="http://schemas.microsoft.com/office/drawing/2014/main" id="{D992A733-27A4-4685-BA41-30EC2A4939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" y="2694482"/>
            <a:ext cx="609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1" name="Line 22">
            <a:extLst>
              <a:ext uri="{FF2B5EF4-FFF2-40B4-BE49-F238E27FC236}">
                <a16:creationId xmlns:a16="http://schemas.microsoft.com/office/drawing/2014/main" id="{88922CC7-5A8D-4432-8CD4-B0C5E4280A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7200" y="2465882"/>
            <a:ext cx="6096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Line 23">
            <a:extLst>
              <a:ext uri="{FF2B5EF4-FFF2-40B4-BE49-F238E27FC236}">
                <a16:creationId xmlns:a16="http://schemas.microsoft.com/office/drawing/2014/main" id="{36E5E289-A568-4A39-B220-C5B41BCAA83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" y="2084882"/>
            <a:ext cx="533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3" name="Line 24">
            <a:extLst>
              <a:ext uri="{FF2B5EF4-FFF2-40B4-BE49-F238E27FC236}">
                <a16:creationId xmlns:a16="http://schemas.microsoft.com/office/drawing/2014/main" id="{8F93793B-85B6-4AF3-8733-4BFE066EE5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2084882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Line 25">
            <a:extLst>
              <a:ext uri="{FF2B5EF4-FFF2-40B4-BE49-F238E27FC236}">
                <a16:creationId xmlns:a16="http://schemas.microsoft.com/office/drawing/2014/main" id="{71E896BD-CF5C-4D7D-94B8-1D5154F9E3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2008682"/>
            <a:ext cx="76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Line 26">
            <a:extLst>
              <a:ext uri="{FF2B5EF4-FFF2-40B4-BE49-F238E27FC236}">
                <a16:creationId xmlns:a16="http://schemas.microsoft.com/office/drawing/2014/main" id="{4AFE75EA-249F-4857-9B04-C86C087446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2008682"/>
            <a:ext cx="3810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6" name="Line 27">
            <a:extLst>
              <a:ext uri="{FF2B5EF4-FFF2-40B4-BE49-F238E27FC236}">
                <a16:creationId xmlns:a16="http://schemas.microsoft.com/office/drawing/2014/main" id="{0CB3C9CD-28A5-4664-B7A5-2E4C51A0B5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" y="1627682"/>
            <a:ext cx="914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7" name="Line 28">
            <a:extLst>
              <a:ext uri="{FF2B5EF4-FFF2-40B4-BE49-F238E27FC236}">
                <a16:creationId xmlns:a16="http://schemas.microsoft.com/office/drawing/2014/main" id="{A527210F-C920-44BA-8909-C6C96C2575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" y="1627682"/>
            <a:ext cx="2286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8" name="Line 29">
            <a:extLst>
              <a:ext uri="{FF2B5EF4-FFF2-40B4-BE49-F238E27FC236}">
                <a16:creationId xmlns:a16="http://schemas.microsoft.com/office/drawing/2014/main" id="{7A3A9141-CAD9-48B1-9ABD-102EA35C2C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1627682"/>
            <a:ext cx="2286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9" name="Line 30">
            <a:extLst>
              <a:ext uri="{FF2B5EF4-FFF2-40B4-BE49-F238E27FC236}">
                <a16:creationId xmlns:a16="http://schemas.microsoft.com/office/drawing/2014/main" id="{A43AC208-4199-4222-9FFC-E7B21E3D65D6}"/>
              </a:ext>
            </a:extLst>
          </p:cNvPr>
          <p:cNvSpPr>
            <a:spLocks noChangeShapeType="1"/>
          </p:cNvSpPr>
          <p:nvPr/>
        </p:nvSpPr>
        <p:spPr bwMode="auto">
          <a:xfrm rot="21433760">
            <a:off x="2438400" y="2694482"/>
            <a:ext cx="16764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0" name="Line 31">
            <a:extLst>
              <a:ext uri="{FF2B5EF4-FFF2-40B4-BE49-F238E27FC236}">
                <a16:creationId xmlns:a16="http://schemas.microsoft.com/office/drawing/2014/main" id="{7C7D5072-44E3-4032-A8F5-0A1DCC583525}"/>
              </a:ext>
            </a:extLst>
          </p:cNvPr>
          <p:cNvSpPr>
            <a:spLocks noChangeShapeType="1"/>
          </p:cNvSpPr>
          <p:nvPr/>
        </p:nvSpPr>
        <p:spPr bwMode="auto">
          <a:xfrm rot="21433760">
            <a:off x="2438400" y="2619870"/>
            <a:ext cx="1825625" cy="11445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1" name="Line 32">
            <a:extLst>
              <a:ext uri="{FF2B5EF4-FFF2-40B4-BE49-F238E27FC236}">
                <a16:creationId xmlns:a16="http://schemas.microsoft.com/office/drawing/2014/main" id="{7B931EF4-0FB1-457D-8CA4-7174F08467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1780082"/>
            <a:ext cx="15240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2" name="Line 33">
            <a:extLst>
              <a:ext uri="{FF2B5EF4-FFF2-40B4-BE49-F238E27FC236}">
                <a16:creationId xmlns:a16="http://schemas.microsoft.com/office/drawing/2014/main" id="{655CF922-0800-409A-92A9-4E8E8172A5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1780082"/>
            <a:ext cx="16764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3" name="Line 34">
            <a:extLst>
              <a:ext uri="{FF2B5EF4-FFF2-40B4-BE49-F238E27FC236}">
                <a16:creationId xmlns:a16="http://schemas.microsoft.com/office/drawing/2014/main" id="{D0271E83-4F59-4121-BE3C-41D09AD4C8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1718170"/>
            <a:ext cx="990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4" name="Line 35">
            <a:extLst>
              <a:ext uri="{FF2B5EF4-FFF2-40B4-BE49-F238E27FC236}">
                <a16:creationId xmlns:a16="http://schemas.microsoft.com/office/drawing/2014/main" id="{B7556B49-7A58-47B2-AE1D-262E15B02A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1780082"/>
            <a:ext cx="990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5" name="Line 36">
            <a:extLst>
              <a:ext uri="{FF2B5EF4-FFF2-40B4-BE49-F238E27FC236}">
                <a16:creationId xmlns:a16="http://schemas.microsoft.com/office/drawing/2014/main" id="{FCE610CC-0DD1-411A-8905-CCA0795A18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1889620"/>
            <a:ext cx="8382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6" name="Line 37">
            <a:extLst>
              <a:ext uri="{FF2B5EF4-FFF2-40B4-BE49-F238E27FC236}">
                <a16:creationId xmlns:a16="http://schemas.microsoft.com/office/drawing/2014/main" id="{B95F0F7E-D179-4600-BB6C-A1F5F3C286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1875332"/>
            <a:ext cx="914400" cy="838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7" name="Line 38">
            <a:extLst>
              <a:ext uri="{FF2B5EF4-FFF2-40B4-BE49-F238E27FC236}">
                <a16:creationId xmlns:a16="http://schemas.microsoft.com/office/drawing/2014/main" id="{6CA56488-ECB7-4A30-B570-7CB2B84FBD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694482"/>
            <a:ext cx="1524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8" name="Line 39">
            <a:extLst>
              <a:ext uri="{FF2B5EF4-FFF2-40B4-BE49-F238E27FC236}">
                <a16:creationId xmlns:a16="http://schemas.microsoft.com/office/drawing/2014/main" id="{6B2A2224-B6C6-47C3-994E-91AC451D5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1932482"/>
            <a:ext cx="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9" name="Line 40">
            <a:extLst>
              <a:ext uri="{FF2B5EF4-FFF2-40B4-BE49-F238E27FC236}">
                <a16:creationId xmlns:a16="http://schemas.microsoft.com/office/drawing/2014/main" id="{6B67381D-CDC5-4D4E-AF6A-FFBE4106F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2999282"/>
            <a:ext cx="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0" name="Line 41">
            <a:extLst>
              <a:ext uri="{FF2B5EF4-FFF2-40B4-BE49-F238E27FC236}">
                <a16:creationId xmlns:a16="http://schemas.microsoft.com/office/drawing/2014/main" id="{A995C7BF-26EE-4D04-B874-852BC90FE6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2999282"/>
            <a:ext cx="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1" name="Line 42">
            <a:extLst>
              <a:ext uri="{FF2B5EF4-FFF2-40B4-BE49-F238E27FC236}">
                <a16:creationId xmlns:a16="http://schemas.microsoft.com/office/drawing/2014/main" id="{8FB2ABA3-26D8-4346-8C87-5B3315396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685082"/>
            <a:ext cx="914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2" name="Line 43">
            <a:extLst>
              <a:ext uri="{FF2B5EF4-FFF2-40B4-BE49-F238E27FC236}">
                <a16:creationId xmlns:a16="http://schemas.microsoft.com/office/drawing/2014/main" id="{634E9909-1A66-4011-BD1E-5BACA5AE9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761282"/>
            <a:ext cx="914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3" name="Line 44">
            <a:extLst>
              <a:ext uri="{FF2B5EF4-FFF2-40B4-BE49-F238E27FC236}">
                <a16:creationId xmlns:a16="http://schemas.microsoft.com/office/drawing/2014/main" id="{1409760C-1316-4C61-9AAD-DF6A4A938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770682"/>
            <a:ext cx="1066800" cy="990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4" name="Line 45">
            <a:extLst>
              <a:ext uri="{FF2B5EF4-FFF2-40B4-BE49-F238E27FC236}">
                <a16:creationId xmlns:a16="http://schemas.microsoft.com/office/drawing/2014/main" id="{A0A58B09-438A-4988-B0CE-CF195CF201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" y="2770682"/>
            <a:ext cx="3810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5" name="Line 46">
            <a:extLst>
              <a:ext uri="{FF2B5EF4-FFF2-40B4-BE49-F238E27FC236}">
                <a16:creationId xmlns:a16="http://schemas.microsoft.com/office/drawing/2014/main" id="{DEA73AF8-9902-433F-8442-2C5190B25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770682"/>
            <a:ext cx="3048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6" name="Rectangle 47">
            <a:extLst>
              <a:ext uri="{FF2B5EF4-FFF2-40B4-BE49-F238E27FC236}">
                <a16:creationId xmlns:a16="http://schemas.microsoft.com/office/drawing/2014/main" id="{0BFE8D22-26EA-4DF7-9856-06B26E214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389682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43057" name="Rectangle 48">
            <a:extLst>
              <a:ext uri="{FF2B5EF4-FFF2-40B4-BE49-F238E27FC236}">
                <a16:creationId xmlns:a16="http://schemas.microsoft.com/office/drawing/2014/main" id="{815046BE-854F-44A6-AAF6-52347698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551482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department</a:t>
            </a:r>
          </a:p>
        </p:txBody>
      </p:sp>
      <p:sp>
        <p:nvSpPr>
          <p:cNvPr id="43058" name="Rectangle 49">
            <a:extLst>
              <a:ext uri="{FF2B5EF4-FFF2-40B4-BE49-F238E27FC236}">
                <a16:creationId xmlns:a16="http://schemas.microsoft.com/office/drawing/2014/main" id="{0AF40FB2-DCDA-4C41-83D0-D2903222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532682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43059" name="Rectangle 50">
            <a:extLst>
              <a:ext uri="{FF2B5EF4-FFF2-40B4-BE49-F238E27FC236}">
                <a16:creationId xmlns:a16="http://schemas.microsoft.com/office/drawing/2014/main" id="{C953F666-60DB-4D76-83BF-82C322E7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09082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dependent</a:t>
            </a:r>
          </a:p>
        </p:txBody>
      </p:sp>
      <p:sp>
        <p:nvSpPr>
          <p:cNvPr id="43060" name="AutoShape 51">
            <a:extLst>
              <a:ext uri="{FF2B5EF4-FFF2-40B4-BE49-F238E27FC236}">
                <a16:creationId xmlns:a16="http://schemas.microsoft.com/office/drawing/2014/main" id="{957E20E9-DE87-4AE4-90B2-D14EA7E26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99082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for</a:t>
            </a:r>
          </a:p>
        </p:txBody>
      </p:sp>
      <p:sp>
        <p:nvSpPr>
          <p:cNvPr id="43061" name="AutoShape 52">
            <a:extLst>
              <a:ext uri="{FF2B5EF4-FFF2-40B4-BE49-F238E27FC236}">
                <a16:creationId xmlns:a16="http://schemas.microsoft.com/office/drawing/2014/main" id="{D17DE485-2B07-45CB-A619-E8582C22E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332532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manages</a:t>
            </a:r>
          </a:p>
        </p:txBody>
      </p:sp>
      <p:sp>
        <p:nvSpPr>
          <p:cNvPr id="43062" name="AutoShape 53">
            <a:extLst>
              <a:ext uri="{FF2B5EF4-FFF2-40B4-BE49-F238E27FC236}">
                <a16:creationId xmlns:a16="http://schemas.microsoft.com/office/drawing/2014/main" id="{29813851-0C5B-4822-97AD-80693A85A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380282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on</a:t>
            </a:r>
          </a:p>
        </p:txBody>
      </p:sp>
      <p:sp>
        <p:nvSpPr>
          <p:cNvPr id="43063" name="AutoShape 54">
            <a:extLst>
              <a:ext uri="{FF2B5EF4-FFF2-40B4-BE49-F238E27FC236}">
                <a16:creationId xmlns:a16="http://schemas.microsoft.com/office/drawing/2014/main" id="{9A37C34C-C165-4DC3-8798-3A716048A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761282"/>
            <a:ext cx="1752600" cy="8382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dependents of</a:t>
            </a:r>
          </a:p>
        </p:txBody>
      </p:sp>
      <p:sp>
        <p:nvSpPr>
          <p:cNvPr id="43064" name="AutoShape 55">
            <a:extLst>
              <a:ext uri="{FF2B5EF4-FFF2-40B4-BE49-F238E27FC236}">
                <a16:creationId xmlns:a16="http://schemas.microsoft.com/office/drawing/2014/main" id="{2E1FFCAB-CE6F-49C3-B3A2-2818EE1EA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313482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controls</a:t>
            </a:r>
          </a:p>
        </p:txBody>
      </p:sp>
      <p:sp>
        <p:nvSpPr>
          <p:cNvPr id="43065" name="AutoShape 56">
            <a:extLst>
              <a:ext uri="{FF2B5EF4-FFF2-40B4-BE49-F238E27FC236}">
                <a16:creationId xmlns:a16="http://schemas.microsoft.com/office/drawing/2014/main" id="{30926615-700F-4205-94F4-423FCD634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380282"/>
            <a:ext cx="1752600" cy="8382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supervision</a:t>
            </a:r>
          </a:p>
        </p:txBody>
      </p:sp>
      <p:sp>
        <p:nvSpPr>
          <p:cNvPr id="43066" name="Oval 57">
            <a:extLst>
              <a:ext uri="{FF2B5EF4-FFF2-40B4-BE49-F238E27FC236}">
                <a16:creationId xmlns:a16="http://schemas.microsoft.com/office/drawing/2014/main" id="{DC43339B-2041-4509-9D00-63B6EFBBC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" y="26944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bdate</a:t>
            </a:r>
          </a:p>
        </p:txBody>
      </p:sp>
      <p:sp>
        <p:nvSpPr>
          <p:cNvPr id="43067" name="Oval 58">
            <a:extLst>
              <a:ext uri="{FF2B5EF4-FFF2-40B4-BE49-F238E27FC236}">
                <a16:creationId xmlns:a16="http://schemas.microsoft.com/office/drawing/2014/main" id="{0C464148-0AF9-4A5D-A60B-EE2C3D58F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" y="23134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u="sng">
                <a:latin typeface="Times New Roman" panose="02020603050405020304" pitchFamily="18" charset="0"/>
                <a:cs typeface="Arial" panose="020B0604020202020204" pitchFamily="34" charset="0"/>
              </a:rPr>
              <a:t>ssn</a:t>
            </a:r>
            <a:endParaRPr lang="en-US" altLang="en-US" sz="16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68" name="Oval 59">
            <a:extLst>
              <a:ext uri="{FF2B5EF4-FFF2-40B4-BE49-F238E27FC236}">
                <a16:creationId xmlns:a16="http://schemas.microsoft.com/office/drawing/2014/main" id="{07DD78FB-5DD5-476F-85E4-319630299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8562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43069" name="Oval 60">
            <a:extLst>
              <a:ext uri="{FF2B5EF4-FFF2-40B4-BE49-F238E27FC236}">
                <a16:creationId xmlns:a16="http://schemas.microsoft.com/office/drawing/2014/main" id="{5E58DAD8-273D-49CD-AA92-73797938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3990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lname</a:t>
            </a:r>
          </a:p>
        </p:txBody>
      </p:sp>
      <p:sp>
        <p:nvSpPr>
          <p:cNvPr id="43070" name="Oval 61">
            <a:extLst>
              <a:ext uri="{FF2B5EF4-FFF2-40B4-BE49-F238E27FC236}">
                <a16:creationId xmlns:a16="http://schemas.microsoft.com/office/drawing/2014/main" id="{03AEF546-ABE3-4BDF-A245-748465E31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4752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minit</a:t>
            </a:r>
          </a:p>
        </p:txBody>
      </p:sp>
      <p:sp>
        <p:nvSpPr>
          <p:cNvPr id="43071" name="Oval 62">
            <a:extLst>
              <a:ext uri="{FF2B5EF4-FFF2-40B4-BE49-F238E27FC236}">
                <a16:creationId xmlns:a16="http://schemas.microsoft.com/office/drawing/2014/main" id="{B665ED2E-A3DA-4A2B-92D4-BBDA48F47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990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fname</a:t>
            </a:r>
          </a:p>
        </p:txBody>
      </p:sp>
      <p:sp>
        <p:nvSpPr>
          <p:cNvPr id="43072" name="Oval 63">
            <a:extLst>
              <a:ext uri="{FF2B5EF4-FFF2-40B4-BE49-F238E27FC236}">
                <a16:creationId xmlns:a16="http://schemas.microsoft.com/office/drawing/2014/main" id="{FFE82836-2A9B-4E1E-8C87-E6764E362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562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43073" name="Oval 64">
            <a:extLst>
              <a:ext uri="{FF2B5EF4-FFF2-40B4-BE49-F238E27FC236}">
                <a16:creationId xmlns:a16="http://schemas.microsoft.com/office/drawing/2014/main" id="{04E709CD-E1C2-4CF2-A267-1A6A55754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7800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43074" name="Oval 65">
            <a:extLst>
              <a:ext uri="{FF2B5EF4-FFF2-40B4-BE49-F238E27FC236}">
                <a16:creationId xmlns:a16="http://schemas.microsoft.com/office/drawing/2014/main" id="{4A7D6E46-85D2-4A60-8DF3-5E7F0248A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7038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salary</a:t>
            </a:r>
          </a:p>
        </p:txBody>
      </p:sp>
      <p:sp>
        <p:nvSpPr>
          <p:cNvPr id="43075" name="Oval 66">
            <a:extLst>
              <a:ext uri="{FF2B5EF4-FFF2-40B4-BE49-F238E27FC236}">
                <a16:creationId xmlns:a16="http://schemas.microsoft.com/office/drawing/2014/main" id="{5F64B1D4-1125-4ADE-B25D-E804F5F79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894882"/>
            <a:ext cx="7620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birthdate</a:t>
            </a:r>
          </a:p>
        </p:txBody>
      </p:sp>
      <p:sp>
        <p:nvSpPr>
          <p:cNvPr id="43076" name="Oval 67">
            <a:extLst>
              <a:ext uri="{FF2B5EF4-FFF2-40B4-BE49-F238E27FC236}">
                <a16:creationId xmlns:a16="http://schemas.microsoft.com/office/drawing/2014/main" id="{562D100A-2D61-417D-8034-59E3B45BC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894882"/>
            <a:ext cx="9906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43077" name="Oval 68">
            <a:extLst>
              <a:ext uri="{FF2B5EF4-FFF2-40B4-BE49-F238E27FC236}">
                <a16:creationId xmlns:a16="http://schemas.microsoft.com/office/drawing/2014/main" id="{C3D2F4C9-D8C5-4A45-B9F4-881F35067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8948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43078" name="Oval 69">
            <a:extLst>
              <a:ext uri="{FF2B5EF4-FFF2-40B4-BE49-F238E27FC236}">
                <a16:creationId xmlns:a16="http://schemas.microsoft.com/office/drawing/2014/main" id="{5DACB9A2-8333-4DD8-A755-868EDA7D8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818682"/>
            <a:ext cx="990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relationship</a:t>
            </a:r>
          </a:p>
        </p:txBody>
      </p:sp>
      <p:sp>
        <p:nvSpPr>
          <p:cNvPr id="43079" name="Oval 70">
            <a:extLst>
              <a:ext uri="{FF2B5EF4-FFF2-40B4-BE49-F238E27FC236}">
                <a16:creationId xmlns:a16="http://schemas.microsoft.com/office/drawing/2014/main" id="{09A6866F-BC66-4E31-835C-E2C87A489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1422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u="sng">
                <a:latin typeface="Times New Roman" panose="02020603050405020304" pitchFamily="18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43080" name="Oval 71">
            <a:extLst>
              <a:ext uri="{FF2B5EF4-FFF2-40B4-BE49-F238E27FC236}">
                <a16:creationId xmlns:a16="http://schemas.microsoft.com/office/drawing/2014/main" id="{5322D0EB-53A1-4886-AE18-0B2151843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218482"/>
            <a:ext cx="685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u="sng">
                <a:latin typeface="Times New Roman" panose="02020603050405020304" pitchFamily="18" charset="0"/>
                <a:cs typeface="Arial" panose="020B0604020202020204" pitchFamily="34" charset="0"/>
              </a:rPr>
              <a:t>number</a:t>
            </a:r>
          </a:p>
        </p:txBody>
      </p:sp>
      <p:sp>
        <p:nvSpPr>
          <p:cNvPr id="43081" name="Oval 72">
            <a:extLst>
              <a:ext uri="{FF2B5EF4-FFF2-40B4-BE49-F238E27FC236}">
                <a16:creationId xmlns:a16="http://schemas.microsoft.com/office/drawing/2014/main" id="{1A2040D4-7AC8-4139-8A94-7BD3D81DF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218482"/>
            <a:ext cx="7620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43082" name="Oval 73">
            <a:extLst>
              <a:ext uri="{FF2B5EF4-FFF2-40B4-BE49-F238E27FC236}">
                <a16:creationId xmlns:a16="http://schemas.microsoft.com/office/drawing/2014/main" id="{1B928CF5-0345-4BB6-917B-7D4E89C76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865682"/>
            <a:ext cx="7620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u="sng">
                <a:latin typeface="Times New Roman" panose="02020603050405020304" pitchFamily="18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43083" name="Oval 74">
            <a:extLst>
              <a:ext uri="{FF2B5EF4-FFF2-40B4-BE49-F238E27FC236}">
                <a16:creationId xmlns:a16="http://schemas.microsoft.com/office/drawing/2014/main" id="{4B8CE629-1BA0-4D7F-81B3-0EC78D167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713282"/>
            <a:ext cx="8382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u="sng">
                <a:latin typeface="Times New Roman" panose="02020603050405020304" pitchFamily="18" charset="0"/>
                <a:cs typeface="Arial" panose="020B0604020202020204" pitchFamily="34" charset="0"/>
              </a:rPr>
              <a:t>number</a:t>
            </a:r>
          </a:p>
        </p:txBody>
      </p:sp>
      <p:sp>
        <p:nvSpPr>
          <p:cNvPr id="43084" name="Oval 75">
            <a:extLst>
              <a:ext uri="{FF2B5EF4-FFF2-40B4-BE49-F238E27FC236}">
                <a16:creationId xmlns:a16="http://schemas.microsoft.com/office/drawing/2014/main" id="{25F3818B-DFDE-4C01-8F73-6E086E25E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789482"/>
            <a:ext cx="11430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6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85" name="Oval 76">
            <a:extLst>
              <a:ext uri="{FF2B5EF4-FFF2-40B4-BE49-F238E27FC236}">
                <a16:creationId xmlns:a16="http://schemas.microsoft.com/office/drawing/2014/main" id="{86E93963-47AB-4B67-8851-BAEDE96DE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008682"/>
            <a:ext cx="13716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number of</a:t>
            </a:r>
          </a:p>
          <a:p>
            <a:pPr algn="ctr">
              <a:lnSpc>
                <a:spcPct val="80000"/>
              </a:lnSpc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43086" name="Oval 77">
            <a:extLst>
              <a:ext uri="{FF2B5EF4-FFF2-40B4-BE49-F238E27FC236}">
                <a16:creationId xmlns:a16="http://schemas.microsoft.com/office/drawing/2014/main" id="{825CCEF4-8EFA-4D6A-87F6-660D42087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161082"/>
            <a:ext cx="990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startdate</a:t>
            </a:r>
          </a:p>
        </p:txBody>
      </p:sp>
      <p:sp>
        <p:nvSpPr>
          <p:cNvPr id="43087" name="Oval 78">
            <a:extLst>
              <a:ext uri="{FF2B5EF4-FFF2-40B4-BE49-F238E27FC236}">
                <a16:creationId xmlns:a16="http://schemas.microsoft.com/office/drawing/2014/main" id="{31776E98-9894-4C28-91DE-E780E9C5E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075482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hours</a:t>
            </a:r>
          </a:p>
        </p:txBody>
      </p:sp>
      <p:sp>
        <p:nvSpPr>
          <p:cNvPr id="43088" name="Line 79">
            <a:extLst>
              <a:ext uri="{FF2B5EF4-FFF2-40B4-BE49-F238E27FC236}">
                <a16:creationId xmlns:a16="http://schemas.microsoft.com/office/drawing/2014/main" id="{1721E4C6-9819-44C3-9ED7-0D52749433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6275882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89" name="Text Box 80">
            <a:extLst>
              <a:ext uri="{FF2B5EF4-FFF2-40B4-BE49-F238E27FC236}">
                <a16:creationId xmlns:a16="http://schemas.microsoft.com/office/drawing/2014/main" id="{2A674EFF-C8E6-468D-99AF-44DD0F56E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322882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090" name="Text Box 81">
            <a:extLst>
              <a:ext uri="{FF2B5EF4-FFF2-40B4-BE49-F238E27FC236}">
                <a16:creationId xmlns:a16="http://schemas.microsoft.com/office/drawing/2014/main" id="{9F676EE5-0A48-4FC3-947D-A22C639AA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661145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091" name="Text Box 82">
            <a:extLst>
              <a:ext uri="{FF2B5EF4-FFF2-40B4-BE49-F238E27FC236}">
                <a16:creationId xmlns:a16="http://schemas.microsoft.com/office/drawing/2014/main" id="{7B7DF114-1193-470A-9F29-C40C8057B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363" y="3399332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092" name="Text Box 83">
            <a:extLst>
              <a:ext uri="{FF2B5EF4-FFF2-40B4-BE49-F238E27FC236}">
                <a16:creationId xmlns:a16="http://schemas.microsoft.com/office/drawing/2014/main" id="{F82CA66C-F376-4D81-A7CF-7B105DAB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523282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3093" name="Text Box 84">
            <a:extLst>
              <a:ext uri="{FF2B5EF4-FFF2-40B4-BE49-F238E27FC236}">
                <a16:creationId xmlns:a16="http://schemas.microsoft.com/office/drawing/2014/main" id="{2962644D-B114-4089-B3EA-B7B9C162E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75482"/>
            <a:ext cx="8382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Times New Roman" panose="02020603050405020304" pitchFamily="18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43094" name="Text Box 85">
            <a:extLst>
              <a:ext uri="{FF2B5EF4-FFF2-40B4-BE49-F238E27FC236}">
                <a16:creationId xmlns:a16="http://schemas.microsoft.com/office/drawing/2014/main" id="{99D30901-90B9-4A63-8ABC-C05DBC4EB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304082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Times New Roman" panose="02020603050405020304" pitchFamily="18" charset="0"/>
                <a:cs typeface="Arial" panose="020B0604020202020204" pitchFamily="34" charset="0"/>
              </a:rPr>
              <a:t>supervisee</a:t>
            </a:r>
          </a:p>
        </p:txBody>
      </p:sp>
      <p:sp>
        <p:nvSpPr>
          <p:cNvPr id="43095" name="Text Box 86">
            <a:extLst>
              <a:ext uri="{FF2B5EF4-FFF2-40B4-BE49-F238E27FC236}">
                <a16:creationId xmlns:a16="http://schemas.microsoft.com/office/drawing/2014/main" id="{9BCB52D2-A799-4DE8-BF99-9616F7004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304082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43096" name="Text Box 87">
            <a:extLst>
              <a:ext uri="{FF2B5EF4-FFF2-40B4-BE49-F238E27FC236}">
                <a16:creationId xmlns:a16="http://schemas.microsoft.com/office/drawing/2014/main" id="{B28D0D59-AB1E-441D-9A5C-679105C02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51482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3097" name="Text Box 88">
            <a:extLst>
              <a:ext uri="{FF2B5EF4-FFF2-40B4-BE49-F238E27FC236}">
                <a16:creationId xmlns:a16="http://schemas.microsoft.com/office/drawing/2014/main" id="{8591A736-7657-4BAB-97D9-5F0C77A5E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37282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098" name="Text Box 89">
            <a:extLst>
              <a:ext uri="{FF2B5EF4-FFF2-40B4-BE49-F238E27FC236}">
                <a16:creationId xmlns:a16="http://schemas.microsoft.com/office/drawing/2014/main" id="{7C89D4B0-EFAD-438B-9180-7DA6B216E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008682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099" name="Text Box 90">
            <a:extLst>
              <a:ext uri="{FF2B5EF4-FFF2-40B4-BE49-F238E27FC236}">
                <a16:creationId xmlns:a16="http://schemas.microsoft.com/office/drawing/2014/main" id="{F05F66DD-5673-4F79-A807-2059FFE90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075482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3100" name="Text Box 91">
            <a:extLst>
              <a:ext uri="{FF2B5EF4-FFF2-40B4-BE49-F238E27FC236}">
                <a16:creationId xmlns:a16="http://schemas.microsoft.com/office/drawing/2014/main" id="{8279D2F3-A50A-415F-BFE8-62F43C338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999282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3102" name="Oval 93">
            <a:extLst>
              <a:ext uri="{FF2B5EF4-FFF2-40B4-BE49-F238E27FC236}">
                <a16:creationId xmlns:a16="http://schemas.microsoft.com/office/drawing/2014/main" id="{81E103EE-1308-46EA-B56B-8BAC3F5EE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865682"/>
            <a:ext cx="990600" cy="3810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951390" name="AutoShape 94">
            <a:extLst>
              <a:ext uri="{FF2B5EF4-FFF2-40B4-BE49-F238E27FC236}">
                <a16:creationId xmlns:a16="http://schemas.microsoft.com/office/drawing/2014/main" id="{97A634CE-B73A-49FA-9AA5-2382FAC3B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980482"/>
            <a:ext cx="1600200" cy="942975"/>
          </a:xfrm>
          <a:prstGeom prst="rightArrow">
            <a:avLst>
              <a:gd name="adj1" fmla="val 50000"/>
              <a:gd name="adj2" fmla="val 4242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>
                <a:cs typeface="Arial" panose="020B0604020202020204" pitchFamily="34" charset="0"/>
              </a:rPr>
              <a:t>Weak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BB1CA-9316-4941-89F9-FAD6505755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DDE6A8-E5E9-4BD0-B28D-F08F0B5C23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93"/>
    </mc:Choice>
    <mc:Fallback xmlns="">
      <p:transition spd="slow" advTm="152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1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5139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51F128-A53C-4822-A517-DC9AACCF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1183" y="213692"/>
            <a:ext cx="2279373" cy="18586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F4DC80-D765-443C-B33E-22490DDF5A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/>
        </p:blipFill>
        <p:spPr>
          <a:xfrm>
            <a:off x="14068" y="1440658"/>
            <a:ext cx="3474720" cy="439743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9181" y="2674143"/>
            <a:ext cx="5083127" cy="1509713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b="1" dirty="0"/>
              <a:t>Final ER Diagram</a:t>
            </a:r>
          </a:p>
          <a:p>
            <a:pPr>
              <a:lnSpc>
                <a:spcPct val="80000"/>
              </a:lnSpc>
            </a:pPr>
            <a:endParaRPr lang="en-US" alt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62FFC-EBF5-473F-9DDE-50910D6755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47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A3ED76A-ABD6-4CD8-9E29-0ABA9DDBF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0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6"/>
    </mc:Choice>
    <mc:Fallback xmlns="">
      <p:transition spd="slow" advTm="5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Line 2">
            <a:extLst>
              <a:ext uri="{FF2B5EF4-FFF2-40B4-BE49-F238E27FC236}">
                <a16:creationId xmlns:a16="http://schemas.microsoft.com/office/drawing/2014/main" id="{769FB17C-B984-4ADD-90B2-117B9A649E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5105400"/>
            <a:ext cx="762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6" name="Line 3">
            <a:extLst>
              <a:ext uri="{FF2B5EF4-FFF2-40B4-BE49-F238E27FC236}">
                <a16:creationId xmlns:a16="http://schemas.microsoft.com/office/drawing/2014/main" id="{95A0975B-89A6-4449-89C3-79EDDFC6C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5105400"/>
            <a:ext cx="762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AutoShape 6">
            <a:extLst>
              <a:ext uri="{FF2B5EF4-FFF2-40B4-BE49-F238E27FC236}">
                <a16:creationId xmlns:a16="http://schemas.microsoft.com/office/drawing/2014/main" id="{9036359B-0F35-4E0E-B256-99D95FA70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263" y="4310063"/>
            <a:ext cx="1981200" cy="919162"/>
          </a:xfrm>
          <a:prstGeom prst="diamond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0" name="Rectangle 7">
            <a:extLst>
              <a:ext uri="{FF2B5EF4-FFF2-40B4-BE49-F238E27FC236}">
                <a16:creationId xmlns:a16="http://schemas.microsoft.com/office/drawing/2014/main" id="{45B62ED0-1C5E-403D-8E03-0599E6ACB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138" y="5762625"/>
            <a:ext cx="1600200" cy="4572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1" name="Line 8">
            <a:extLst>
              <a:ext uri="{FF2B5EF4-FFF2-40B4-BE49-F238E27FC236}">
                <a16:creationId xmlns:a16="http://schemas.microsoft.com/office/drawing/2014/main" id="{122DFE11-1807-46E0-BF25-11819E3DD1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971800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2" name="Line 9">
            <a:extLst>
              <a:ext uri="{FF2B5EF4-FFF2-40B4-BE49-F238E27FC236}">
                <a16:creationId xmlns:a16="http://schemas.microsoft.com/office/drawing/2014/main" id="{ADC6E19D-62F7-4057-8DD7-994887D46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3810000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3" name="Line 10">
            <a:extLst>
              <a:ext uri="{FF2B5EF4-FFF2-40B4-BE49-F238E27FC236}">
                <a16:creationId xmlns:a16="http://schemas.microsoft.com/office/drawing/2014/main" id="{47C6C550-9E0F-4FE4-B315-EE3D6E45D5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2438400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4" name="Line 11">
            <a:extLst>
              <a:ext uri="{FF2B5EF4-FFF2-40B4-BE49-F238E27FC236}">
                <a16:creationId xmlns:a16="http://schemas.microsoft.com/office/drawing/2014/main" id="{8D0D45F4-4622-4E8A-9144-C6081D6274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4419600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Line 12">
            <a:extLst>
              <a:ext uri="{FF2B5EF4-FFF2-40B4-BE49-F238E27FC236}">
                <a16:creationId xmlns:a16="http://schemas.microsoft.com/office/drawing/2014/main" id="{1AD36AD6-91CD-446C-A552-3438F63D51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495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6" name="Line 13">
            <a:extLst>
              <a:ext uri="{FF2B5EF4-FFF2-40B4-BE49-F238E27FC236}">
                <a16:creationId xmlns:a16="http://schemas.microsoft.com/office/drawing/2014/main" id="{BF0B73DE-3B68-4D98-8924-D1C0C6BCED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419600"/>
            <a:ext cx="3810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Line 14">
            <a:extLst>
              <a:ext uri="{FF2B5EF4-FFF2-40B4-BE49-F238E27FC236}">
                <a16:creationId xmlns:a16="http://schemas.microsoft.com/office/drawing/2014/main" id="{1EC7049A-E463-44E1-8189-E0C386B3D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1676400"/>
            <a:ext cx="304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Line 15">
            <a:extLst>
              <a:ext uri="{FF2B5EF4-FFF2-40B4-BE49-F238E27FC236}">
                <a16:creationId xmlns:a16="http://schemas.microsoft.com/office/drawing/2014/main" id="{A6E71811-5253-4354-920E-960E4F614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17526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9" name="Line 16">
            <a:extLst>
              <a:ext uri="{FF2B5EF4-FFF2-40B4-BE49-F238E27FC236}">
                <a16:creationId xmlns:a16="http://schemas.microsoft.com/office/drawing/2014/main" id="{C9E09A68-D749-47AB-84A8-7E27947307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1752600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0" name="Line 17">
            <a:extLst>
              <a:ext uri="{FF2B5EF4-FFF2-40B4-BE49-F238E27FC236}">
                <a16:creationId xmlns:a16="http://schemas.microsoft.com/office/drawing/2014/main" id="{7A7C45B4-FAE2-4119-A3DB-92AF41F67A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6096000"/>
            <a:ext cx="685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1" name="Line 18">
            <a:extLst>
              <a:ext uri="{FF2B5EF4-FFF2-40B4-BE49-F238E27FC236}">
                <a16:creationId xmlns:a16="http://schemas.microsoft.com/office/drawing/2014/main" id="{89E3752C-89A2-49C6-B95E-CCF1B4BBDC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4200" y="6096000"/>
            <a:ext cx="2286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2" name="Line 19">
            <a:extLst>
              <a:ext uri="{FF2B5EF4-FFF2-40B4-BE49-F238E27FC236}">
                <a16:creationId xmlns:a16="http://schemas.microsoft.com/office/drawing/2014/main" id="{C9AEC397-353D-467B-B7A2-65BC1369C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60960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3" name="Line 20">
            <a:extLst>
              <a:ext uri="{FF2B5EF4-FFF2-40B4-BE49-F238E27FC236}">
                <a16:creationId xmlns:a16="http://schemas.microsoft.com/office/drawing/2014/main" id="{0F823A9E-6D8F-4FA6-BDCB-BEFDA18ECD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6096000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4" name="Line 21">
            <a:extLst>
              <a:ext uri="{FF2B5EF4-FFF2-40B4-BE49-F238E27FC236}">
                <a16:creationId xmlns:a16="http://schemas.microsoft.com/office/drawing/2014/main" id="{1A216548-18B4-459C-9FFC-2931212896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" y="3276600"/>
            <a:ext cx="609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5" name="Line 22">
            <a:extLst>
              <a:ext uri="{FF2B5EF4-FFF2-40B4-BE49-F238E27FC236}">
                <a16:creationId xmlns:a16="http://schemas.microsoft.com/office/drawing/2014/main" id="{045937AB-3339-4CF4-B83E-C840B5A645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7200" y="3048000"/>
            <a:ext cx="6096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6" name="Line 23">
            <a:extLst>
              <a:ext uri="{FF2B5EF4-FFF2-40B4-BE49-F238E27FC236}">
                <a16:creationId xmlns:a16="http://schemas.microsoft.com/office/drawing/2014/main" id="{416E0A7B-68C8-44DE-A4BE-85E60DB88D6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" y="2667000"/>
            <a:ext cx="533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7" name="Line 24">
            <a:extLst>
              <a:ext uri="{FF2B5EF4-FFF2-40B4-BE49-F238E27FC236}">
                <a16:creationId xmlns:a16="http://schemas.microsoft.com/office/drawing/2014/main" id="{C5692FDB-6249-4FEF-B166-86FC4E76EC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2667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8" name="Line 25">
            <a:extLst>
              <a:ext uri="{FF2B5EF4-FFF2-40B4-BE49-F238E27FC236}">
                <a16:creationId xmlns:a16="http://schemas.microsoft.com/office/drawing/2014/main" id="{8DCEE7EB-F288-4984-BED9-AA3FE6C4CF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2590800"/>
            <a:ext cx="76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9" name="Line 26">
            <a:extLst>
              <a:ext uri="{FF2B5EF4-FFF2-40B4-BE49-F238E27FC236}">
                <a16:creationId xmlns:a16="http://schemas.microsoft.com/office/drawing/2014/main" id="{2A587BC6-144E-40A4-BB24-D2FB85F835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2590800"/>
            <a:ext cx="3810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0" name="Line 27">
            <a:extLst>
              <a:ext uri="{FF2B5EF4-FFF2-40B4-BE49-F238E27FC236}">
                <a16:creationId xmlns:a16="http://schemas.microsoft.com/office/drawing/2014/main" id="{D3480DB4-EBDE-4A34-B569-5DEB858B3D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" y="2209800"/>
            <a:ext cx="914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1" name="Line 28">
            <a:extLst>
              <a:ext uri="{FF2B5EF4-FFF2-40B4-BE49-F238E27FC236}">
                <a16:creationId xmlns:a16="http://schemas.microsoft.com/office/drawing/2014/main" id="{0A4DABA7-907C-4920-92A2-79617D3A00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" y="2209800"/>
            <a:ext cx="2286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2" name="Line 29">
            <a:extLst>
              <a:ext uri="{FF2B5EF4-FFF2-40B4-BE49-F238E27FC236}">
                <a16:creationId xmlns:a16="http://schemas.microsoft.com/office/drawing/2014/main" id="{F5A5B07E-4BFD-46F3-87E4-1B1F07AAF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209800"/>
            <a:ext cx="2286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3" name="Line 30">
            <a:extLst>
              <a:ext uri="{FF2B5EF4-FFF2-40B4-BE49-F238E27FC236}">
                <a16:creationId xmlns:a16="http://schemas.microsoft.com/office/drawing/2014/main" id="{F92CFD4E-B391-44E4-ACE5-02AC06076470}"/>
              </a:ext>
            </a:extLst>
          </p:cNvPr>
          <p:cNvSpPr>
            <a:spLocks noChangeShapeType="1"/>
          </p:cNvSpPr>
          <p:nvPr/>
        </p:nvSpPr>
        <p:spPr bwMode="auto">
          <a:xfrm rot="-166240">
            <a:off x="2438400" y="3276600"/>
            <a:ext cx="16764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4" name="Line 31">
            <a:extLst>
              <a:ext uri="{FF2B5EF4-FFF2-40B4-BE49-F238E27FC236}">
                <a16:creationId xmlns:a16="http://schemas.microsoft.com/office/drawing/2014/main" id="{259609B4-4AA9-4C23-8D4B-D4F39B1352AE}"/>
              </a:ext>
            </a:extLst>
          </p:cNvPr>
          <p:cNvSpPr>
            <a:spLocks noChangeShapeType="1"/>
          </p:cNvSpPr>
          <p:nvPr/>
        </p:nvSpPr>
        <p:spPr bwMode="auto">
          <a:xfrm rot="-166240">
            <a:off x="2438400" y="3201988"/>
            <a:ext cx="1825625" cy="11445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5" name="Line 32">
            <a:extLst>
              <a:ext uri="{FF2B5EF4-FFF2-40B4-BE49-F238E27FC236}">
                <a16:creationId xmlns:a16="http://schemas.microsoft.com/office/drawing/2014/main" id="{ECC7AD93-6D88-4F0C-8390-A7894B244F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2362200"/>
            <a:ext cx="15240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6" name="Line 33">
            <a:extLst>
              <a:ext uri="{FF2B5EF4-FFF2-40B4-BE49-F238E27FC236}">
                <a16:creationId xmlns:a16="http://schemas.microsoft.com/office/drawing/2014/main" id="{B17CB5FF-7E51-476B-9045-87E97C74A6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2362200"/>
            <a:ext cx="16764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7" name="Line 34">
            <a:extLst>
              <a:ext uri="{FF2B5EF4-FFF2-40B4-BE49-F238E27FC236}">
                <a16:creationId xmlns:a16="http://schemas.microsoft.com/office/drawing/2014/main" id="{9803DE54-25FC-4A1E-A26C-72CD144033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300288"/>
            <a:ext cx="990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8" name="Line 35">
            <a:extLst>
              <a:ext uri="{FF2B5EF4-FFF2-40B4-BE49-F238E27FC236}">
                <a16:creationId xmlns:a16="http://schemas.microsoft.com/office/drawing/2014/main" id="{393BCC80-1908-4A27-B246-9A5F99C24D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362200"/>
            <a:ext cx="990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9" name="Line 36">
            <a:extLst>
              <a:ext uri="{FF2B5EF4-FFF2-40B4-BE49-F238E27FC236}">
                <a16:creationId xmlns:a16="http://schemas.microsoft.com/office/drawing/2014/main" id="{B3E0411D-5051-4029-92F1-0565612414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2471738"/>
            <a:ext cx="8382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0" name="Line 37">
            <a:extLst>
              <a:ext uri="{FF2B5EF4-FFF2-40B4-BE49-F238E27FC236}">
                <a16:creationId xmlns:a16="http://schemas.microsoft.com/office/drawing/2014/main" id="{D6B41AE2-27CF-4B60-9805-4AE3ACAFB5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2457450"/>
            <a:ext cx="914400" cy="838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1" name="Line 38">
            <a:extLst>
              <a:ext uri="{FF2B5EF4-FFF2-40B4-BE49-F238E27FC236}">
                <a16:creationId xmlns:a16="http://schemas.microsoft.com/office/drawing/2014/main" id="{36693CA2-7EF0-4FD3-A4B5-A265D48A07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3276600"/>
            <a:ext cx="1524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2" name="Line 39">
            <a:extLst>
              <a:ext uri="{FF2B5EF4-FFF2-40B4-BE49-F238E27FC236}">
                <a16:creationId xmlns:a16="http://schemas.microsoft.com/office/drawing/2014/main" id="{FC65B213-DBB5-4E08-A5C8-046E8FD998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2514600"/>
            <a:ext cx="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3" name="Line 40">
            <a:extLst>
              <a:ext uri="{FF2B5EF4-FFF2-40B4-BE49-F238E27FC236}">
                <a16:creationId xmlns:a16="http://schemas.microsoft.com/office/drawing/2014/main" id="{496AA556-D2B6-46A2-AC63-90C2308D4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581400"/>
            <a:ext cx="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4" name="Line 41">
            <a:extLst>
              <a:ext uri="{FF2B5EF4-FFF2-40B4-BE49-F238E27FC236}">
                <a16:creationId xmlns:a16="http://schemas.microsoft.com/office/drawing/2014/main" id="{235AC1E7-8F56-4315-B82A-D13F8CD93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581400"/>
            <a:ext cx="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5" name="Line 42">
            <a:extLst>
              <a:ext uri="{FF2B5EF4-FFF2-40B4-BE49-F238E27FC236}">
                <a16:creationId xmlns:a16="http://schemas.microsoft.com/office/drawing/2014/main" id="{5ED6684A-1933-427D-8154-2EED1ED63D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267200"/>
            <a:ext cx="914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6" name="Line 43">
            <a:extLst>
              <a:ext uri="{FF2B5EF4-FFF2-40B4-BE49-F238E27FC236}">
                <a16:creationId xmlns:a16="http://schemas.microsoft.com/office/drawing/2014/main" id="{07D1AB63-72A2-4FC8-9850-18B745A592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343400"/>
            <a:ext cx="914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7" name="Line 44">
            <a:extLst>
              <a:ext uri="{FF2B5EF4-FFF2-40B4-BE49-F238E27FC236}">
                <a16:creationId xmlns:a16="http://schemas.microsoft.com/office/drawing/2014/main" id="{317831AE-9327-46C2-9623-75F417126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1066800" cy="990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8" name="Line 45">
            <a:extLst>
              <a:ext uri="{FF2B5EF4-FFF2-40B4-BE49-F238E27FC236}">
                <a16:creationId xmlns:a16="http://schemas.microsoft.com/office/drawing/2014/main" id="{41F29C24-231C-4E4F-A8BA-BEBA6EFE46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" y="3352800"/>
            <a:ext cx="3810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9" name="Line 46">
            <a:extLst>
              <a:ext uri="{FF2B5EF4-FFF2-40B4-BE49-F238E27FC236}">
                <a16:creationId xmlns:a16="http://schemas.microsoft.com/office/drawing/2014/main" id="{F81263D5-6E06-44C5-B83C-053CC38A39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3352800"/>
            <a:ext cx="3048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0" name="Rectangle 47">
            <a:extLst>
              <a:ext uri="{FF2B5EF4-FFF2-40B4-BE49-F238E27FC236}">
                <a16:creationId xmlns:a16="http://schemas.microsoft.com/office/drawing/2014/main" id="{8657320D-8BBF-4A73-A175-08CE87E9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9718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44081" name="Rectangle 48">
            <a:extLst>
              <a:ext uri="{FF2B5EF4-FFF2-40B4-BE49-F238E27FC236}">
                <a16:creationId xmlns:a16="http://schemas.microsoft.com/office/drawing/2014/main" id="{98C7408B-E99A-417F-BA40-1C2811376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department</a:t>
            </a:r>
          </a:p>
        </p:txBody>
      </p:sp>
      <p:sp>
        <p:nvSpPr>
          <p:cNvPr id="44082" name="Rectangle 49">
            <a:extLst>
              <a:ext uri="{FF2B5EF4-FFF2-40B4-BE49-F238E27FC236}">
                <a16:creationId xmlns:a16="http://schemas.microsoft.com/office/drawing/2014/main" id="{C3F07BE4-1480-43DD-AB1D-62090250C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148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44083" name="Rectangle 50">
            <a:extLst>
              <a:ext uri="{FF2B5EF4-FFF2-40B4-BE49-F238E27FC236}">
                <a16:creationId xmlns:a16="http://schemas.microsoft.com/office/drawing/2014/main" id="{4B23DD88-B0F2-4D8C-9AE1-78284EDCB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791200"/>
            <a:ext cx="1524000" cy="3810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dependent</a:t>
            </a:r>
          </a:p>
        </p:txBody>
      </p:sp>
      <p:sp>
        <p:nvSpPr>
          <p:cNvPr id="44084" name="AutoShape 51">
            <a:extLst>
              <a:ext uri="{FF2B5EF4-FFF2-40B4-BE49-F238E27FC236}">
                <a16:creationId xmlns:a16="http://schemas.microsoft.com/office/drawing/2014/main" id="{86DD85B6-851B-41EE-919E-6D87601AC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9812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for</a:t>
            </a:r>
          </a:p>
        </p:txBody>
      </p:sp>
      <p:sp>
        <p:nvSpPr>
          <p:cNvPr id="44085" name="AutoShape 52">
            <a:extLst>
              <a:ext uri="{FF2B5EF4-FFF2-40B4-BE49-F238E27FC236}">
                <a16:creationId xmlns:a16="http://schemas.microsoft.com/office/drawing/2014/main" id="{FBF1EAAA-70F5-4120-A531-747E570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91465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manages</a:t>
            </a:r>
          </a:p>
        </p:txBody>
      </p:sp>
      <p:sp>
        <p:nvSpPr>
          <p:cNvPr id="44086" name="AutoShape 53">
            <a:extLst>
              <a:ext uri="{FF2B5EF4-FFF2-40B4-BE49-F238E27FC236}">
                <a16:creationId xmlns:a16="http://schemas.microsoft.com/office/drawing/2014/main" id="{D4FD3BD0-7447-4554-AAEF-4E06D0F74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9624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works on</a:t>
            </a:r>
          </a:p>
        </p:txBody>
      </p:sp>
      <p:sp>
        <p:nvSpPr>
          <p:cNvPr id="44087" name="AutoShape 54">
            <a:extLst>
              <a:ext uri="{FF2B5EF4-FFF2-40B4-BE49-F238E27FC236}">
                <a16:creationId xmlns:a16="http://schemas.microsoft.com/office/drawing/2014/main" id="{CACC90C5-550A-434B-950E-97FF59C4F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343400"/>
            <a:ext cx="1752600" cy="8382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dependents of</a:t>
            </a:r>
          </a:p>
        </p:txBody>
      </p:sp>
      <p:sp>
        <p:nvSpPr>
          <p:cNvPr id="44088" name="AutoShape 55">
            <a:extLst>
              <a:ext uri="{FF2B5EF4-FFF2-40B4-BE49-F238E27FC236}">
                <a16:creationId xmlns:a16="http://schemas.microsoft.com/office/drawing/2014/main" id="{481DF11E-0ECA-4BA5-8649-0526FCA42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895600"/>
            <a:ext cx="1447800" cy="685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controls</a:t>
            </a:r>
          </a:p>
        </p:txBody>
      </p:sp>
      <p:sp>
        <p:nvSpPr>
          <p:cNvPr id="44089" name="AutoShape 56">
            <a:extLst>
              <a:ext uri="{FF2B5EF4-FFF2-40B4-BE49-F238E27FC236}">
                <a16:creationId xmlns:a16="http://schemas.microsoft.com/office/drawing/2014/main" id="{285026ED-8D91-43BB-8042-55799CA66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962400"/>
            <a:ext cx="1752600" cy="8382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supervision</a:t>
            </a:r>
          </a:p>
        </p:txBody>
      </p:sp>
      <p:sp>
        <p:nvSpPr>
          <p:cNvPr id="44090" name="Oval 57">
            <a:extLst>
              <a:ext uri="{FF2B5EF4-FFF2-40B4-BE49-F238E27FC236}">
                <a16:creationId xmlns:a16="http://schemas.microsoft.com/office/drawing/2014/main" id="{7F6E8EAB-FFE9-4491-B452-6B3BFBF49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" y="32766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bdate</a:t>
            </a:r>
          </a:p>
        </p:txBody>
      </p:sp>
      <p:sp>
        <p:nvSpPr>
          <p:cNvPr id="44091" name="Oval 58">
            <a:extLst>
              <a:ext uri="{FF2B5EF4-FFF2-40B4-BE49-F238E27FC236}">
                <a16:creationId xmlns:a16="http://schemas.microsoft.com/office/drawing/2014/main" id="{81C769BE-791D-4E9B-B215-7C894BBCD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" y="28956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u="sng">
                <a:latin typeface="Times New Roman" panose="02020603050405020304" pitchFamily="18" charset="0"/>
                <a:cs typeface="Arial" panose="020B0604020202020204" pitchFamily="34" charset="0"/>
              </a:rPr>
              <a:t>ssn</a:t>
            </a:r>
            <a:endParaRPr lang="en-US" altLang="en-US" sz="16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4092" name="Oval 59">
            <a:extLst>
              <a:ext uri="{FF2B5EF4-FFF2-40B4-BE49-F238E27FC236}">
                <a16:creationId xmlns:a16="http://schemas.microsoft.com/office/drawing/2014/main" id="{033946D9-681D-4FE9-AC56-CE4DE0B88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4384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44093" name="Oval 60">
            <a:extLst>
              <a:ext uri="{FF2B5EF4-FFF2-40B4-BE49-F238E27FC236}">
                <a16:creationId xmlns:a16="http://schemas.microsoft.com/office/drawing/2014/main" id="{829C5FBA-E57D-4957-90FE-7673D0A37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9812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lname</a:t>
            </a:r>
          </a:p>
        </p:txBody>
      </p:sp>
      <p:sp>
        <p:nvSpPr>
          <p:cNvPr id="44094" name="Oval 61">
            <a:extLst>
              <a:ext uri="{FF2B5EF4-FFF2-40B4-BE49-F238E27FC236}">
                <a16:creationId xmlns:a16="http://schemas.microsoft.com/office/drawing/2014/main" id="{53439EFA-023D-47D7-A582-B004F1234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0574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minit</a:t>
            </a:r>
          </a:p>
        </p:txBody>
      </p:sp>
      <p:sp>
        <p:nvSpPr>
          <p:cNvPr id="44095" name="Oval 62">
            <a:extLst>
              <a:ext uri="{FF2B5EF4-FFF2-40B4-BE49-F238E27FC236}">
                <a16:creationId xmlns:a16="http://schemas.microsoft.com/office/drawing/2014/main" id="{AB08A586-AF0C-4ADD-96EF-462BCFA95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812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fname</a:t>
            </a:r>
          </a:p>
        </p:txBody>
      </p:sp>
      <p:sp>
        <p:nvSpPr>
          <p:cNvPr id="44096" name="Oval 63">
            <a:extLst>
              <a:ext uri="{FF2B5EF4-FFF2-40B4-BE49-F238E27FC236}">
                <a16:creationId xmlns:a16="http://schemas.microsoft.com/office/drawing/2014/main" id="{BFA36696-E9F3-4858-B6ED-845A6DF19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4384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44097" name="Oval 64">
            <a:extLst>
              <a:ext uri="{FF2B5EF4-FFF2-40B4-BE49-F238E27FC236}">
                <a16:creationId xmlns:a16="http://schemas.microsoft.com/office/drawing/2014/main" id="{8F0B6613-507B-4A5E-821C-E7EA3FF67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3622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44098" name="Oval 65">
            <a:extLst>
              <a:ext uri="{FF2B5EF4-FFF2-40B4-BE49-F238E27FC236}">
                <a16:creationId xmlns:a16="http://schemas.microsoft.com/office/drawing/2014/main" id="{4325B26A-61C8-4313-A202-24B5FC745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2860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salary</a:t>
            </a:r>
          </a:p>
        </p:txBody>
      </p:sp>
      <p:sp>
        <p:nvSpPr>
          <p:cNvPr id="44099" name="Oval 66">
            <a:extLst>
              <a:ext uri="{FF2B5EF4-FFF2-40B4-BE49-F238E27FC236}">
                <a16:creationId xmlns:a16="http://schemas.microsoft.com/office/drawing/2014/main" id="{CF5EE86C-D309-493A-8343-490012C67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6477000"/>
            <a:ext cx="7620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birthdate</a:t>
            </a:r>
          </a:p>
        </p:txBody>
      </p:sp>
      <p:sp>
        <p:nvSpPr>
          <p:cNvPr id="44100" name="Oval 67">
            <a:extLst>
              <a:ext uri="{FF2B5EF4-FFF2-40B4-BE49-F238E27FC236}">
                <a16:creationId xmlns:a16="http://schemas.microsoft.com/office/drawing/2014/main" id="{61F7E03B-FA3F-4E80-BBBE-B94AE7851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64770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44101" name="Oval 68">
            <a:extLst>
              <a:ext uri="{FF2B5EF4-FFF2-40B4-BE49-F238E27FC236}">
                <a16:creationId xmlns:a16="http://schemas.microsoft.com/office/drawing/2014/main" id="{C823705A-1834-4F6F-961B-3A71FEF38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64770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44102" name="Oval 69">
            <a:extLst>
              <a:ext uri="{FF2B5EF4-FFF2-40B4-BE49-F238E27FC236}">
                <a16:creationId xmlns:a16="http://schemas.microsoft.com/office/drawing/2014/main" id="{F60C3B25-A26A-4242-9605-7A40FB312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6400800"/>
            <a:ext cx="990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relationship</a:t>
            </a:r>
          </a:p>
        </p:txBody>
      </p:sp>
      <p:sp>
        <p:nvSpPr>
          <p:cNvPr id="44103" name="Oval 70">
            <a:extLst>
              <a:ext uri="{FF2B5EF4-FFF2-40B4-BE49-F238E27FC236}">
                <a16:creationId xmlns:a16="http://schemas.microsoft.com/office/drawing/2014/main" id="{A40BFC6B-8083-40A2-A040-8ED1C3B88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7244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u="sng">
                <a:latin typeface="Times New Roman" panose="02020603050405020304" pitchFamily="18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44104" name="Oval 71">
            <a:extLst>
              <a:ext uri="{FF2B5EF4-FFF2-40B4-BE49-F238E27FC236}">
                <a16:creationId xmlns:a16="http://schemas.microsoft.com/office/drawing/2014/main" id="{92A976D1-8C66-4A82-944A-8B4E27F82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800600"/>
            <a:ext cx="685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u="sng">
                <a:latin typeface="Times New Roman" panose="02020603050405020304" pitchFamily="18" charset="0"/>
                <a:cs typeface="Arial" panose="020B0604020202020204" pitchFamily="34" charset="0"/>
              </a:rPr>
              <a:t>number</a:t>
            </a:r>
          </a:p>
        </p:txBody>
      </p:sp>
      <p:sp>
        <p:nvSpPr>
          <p:cNvPr id="44105" name="Oval 72">
            <a:extLst>
              <a:ext uri="{FF2B5EF4-FFF2-40B4-BE49-F238E27FC236}">
                <a16:creationId xmlns:a16="http://schemas.microsoft.com/office/drawing/2014/main" id="{3AC7433B-FF8A-4AE9-869A-3D64D4C0E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800600"/>
            <a:ext cx="7620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44106" name="Oval 73">
            <a:extLst>
              <a:ext uri="{FF2B5EF4-FFF2-40B4-BE49-F238E27FC236}">
                <a16:creationId xmlns:a16="http://schemas.microsoft.com/office/drawing/2014/main" id="{27B8E9DB-DF4E-4945-A2B5-B63ECD0EC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447800"/>
            <a:ext cx="7620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u="sng">
                <a:latin typeface="Times New Roman" panose="02020603050405020304" pitchFamily="18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44107" name="Oval 74">
            <a:extLst>
              <a:ext uri="{FF2B5EF4-FFF2-40B4-BE49-F238E27FC236}">
                <a16:creationId xmlns:a16="http://schemas.microsoft.com/office/drawing/2014/main" id="{9F5CB68D-4A15-49E2-9EFB-32D74380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295400"/>
            <a:ext cx="8382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u="sng">
                <a:latin typeface="Times New Roman" panose="02020603050405020304" pitchFamily="18" charset="0"/>
                <a:cs typeface="Arial" panose="020B0604020202020204" pitchFamily="34" charset="0"/>
              </a:rPr>
              <a:t>number</a:t>
            </a:r>
          </a:p>
        </p:txBody>
      </p:sp>
      <p:sp>
        <p:nvSpPr>
          <p:cNvPr id="44108" name="Oval 75">
            <a:extLst>
              <a:ext uri="{FF2B5EF4-FFF2-40B4-BE49-F238E27FC236}">
                <a16:creationId xmlns:a16="http://schemas.microsoft.com/office/drawing/2014/main" id="{D70617C1-E0D4-4B69-B7BB-987389167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1371600"/>
            <a:ext cx="11430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6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4109" name="Oval 76">
            <a:extLst>
              <a:ext uri="{FF2B5EF4-FFF2-40B4-BE49-F238E27FC236}">
                <a16:creationId xmlns:a16="http://schemas.microsoft.com/office/drawing/2014/main" id="{B41C3074-3B57-4C3A-982F-528D9AB4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590800"/>
            <a:ext cx="13716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number of</a:t>
            </a:r>
          </a:p>
          <a:p>
            <a:pPr algn="ctr">
              <a:lnSpc>
                <a:spcPct val="80000"/>
              </a:lnSpc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44110" name="Oval 77">
            <a:extLst>
              <a:ext uri="{FF2B5EF4-FFF2-40B4-BE49-F238E27FC236}">
                <a16:creationId xmlns:a16="http://schemas.microsoft.com/office/drawing/2014/main" id="{0C31CD21-976A-4D5A-93EB-E1B8C4281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743200"/>
            <a:ext cx="990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startdate</a:t>
            </a:r>
          </a:p>
        </p:txBody>
      </p:sp>
      <p:sp>
        <p:nvSpPr>
          <p:cNvPr id="44111" name="Oval 78">
            <a:extLst>
              <a:ext uri="{FF2B5EF4-FFF2-40B4-BE49-F238E27FC236}">
                <a16:creationId xmlns:a16="http://schemas.microsoft.com/office/drawing/2014/main" id="{4CB99F89-36FE-4800-A309-C7AD178C4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657600"/>
            <a:ext cx="6096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hours</a:t>
            </a:r>
          </a:p>
        </p:txBody>
      </p:sp>
      <p:sp>
        <p:nvSpPr>
          <p:cNvPr id="44112" name="Line 79">
            <a:extLst>
              <a:ext uri="{FF2B5EF4-FFF2-40B4-BE49-F238E27FC236}">
                <a16:creationId xmlns:a16="http://schemas.microsoft.com/office/drawing/2014/main" id="{DEEB218C-DA49-4402-ACC1-FD63BA2F2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670560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3" name="Text Box 80">
            <a:extLst>
              <a:ext uri="{FF2B5EF4-FFF2-40B4-BE49-F238E27FC236}">
                <a16:creationId xmlns:a16="http://schemas.microsoft.com/office/drawing/2014/main" id="{60FB36B1-FEB2-476B-BEAB-DD0ACB782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9050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4114" name="Text Box 81">
            <a:extLst>
              <a:ext uri="{FF2B5EF4-FFF2-40B4-BE49-F238E27FC236}">
                <a16:creationId xmlns:a16="http://schemas.microsoft.com/office/drawing/2014/main" id="{5778C350-BD20-4BD4-B725-4474D7BE5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243263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4115" name="Text Box 82">
            <a:extLst>
              <a:ext uri="{FF2B5EF4-FFF2-40B4-BE49-F238E27FC236}">
                <a16:creationId xmlns:a16="http://schemas.microsoft.com/office/drawing/2014/main" id="{BD89AFB1-1981-4AAA-9964-652E17CD9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363" y="398145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4116" name="Text Box 83">
            <a:extLst>
              <a:ext uri="{FF2B5EF4-FFF2-40B4-BE49-F238E27FC236}">
                <a16:creationId xmlns:a16="http://schemas.microsoft.com/office/drawing/2014/main" id="{410C43F0-E1FE-4517-B397-B847139A8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1054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4117" name="Text Box 84">
            <a:extLst>
              <a:ext uri="{FF2B5EF4-FFF2-40B4-BE49-F238E27FC236}">
                <a16:creationId xmlns:a16="http://schemas.microsoft.com/office/drawing/2014/main" id="{C0775F29-309D-449B-BDDA-0AADC3443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657600"/>
            <a:ext cx="8382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Times New Roman" panose="02020603050405020304" pitchFamily="18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44118" name="Text Box 85">
            <a:extLst>
              <a:ext uri="{FF2B5EF4-FFF2-40B4-BE49-F238E27FC236}">
                <a16:creationId xmlns:a16="http://schemas.microsoft.com/office/drawing/2014/main" id="{6E01C6A5-52D5-4562-8CD1-FC3F39A78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8862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Times New Roman" panose="02020603050405020304" pitchFamily="18" charset="0"/>
                <a:cs typeface="Arial" panose="020B0604020202020204" pitchFamily="34" charset="0"/>
              </a:rPr>
              <a:t>supervisee</a:t>
            </a:r>
          </a:p>
        </p:txBody>
      </p:sp>
      <p:sp>
        <p:nvSpPr>
          <p:cNvPr id="44119" name="Text Box 86">
            <a:extLst>
              <a:ext uri="{FF2B5EF4-FFF2-40B4-BE49-F238E27FC236}">
                <a16:creationId xmlns:a16="http://schemas.microsoft.com/office/drawing/2014/main" id="{C59F8D19-7BF8-434E-902B-C0668B832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8862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44120" name="Text Box 87">
            <a:extLst>
              <a:ext uri="{FF2B5EF4-FFF2-40B4-BE49-F238E27FC236}">
                <a16:creationId xmlns:a16="http://schemas.microsoft.com/office/drawing/2014/main" id="{A0A9DB74-CD11-46D2-B04E-C51D62936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1336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4121" name="Text Box 88">
            <a:extLst>
              <a:ext uri="{FF2B5EF4-FFF2-40B4-BE49-F238E27FC236}">
                <a16:creationId xmlns:a16="http://schemas.microsoft.com/office/drawing/2014/main" id="{6BB8605F-DC62-4CCE-9B93-40C83BFC0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8194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4122" name="Text Box 89">
            <a:extLst>
              <a:ext uri="{FF2B5EF4-FFF2-40B4-BE49-F238E27FC236}">
                <a16:creationId xmlns:a16="http://schemas.microsoft.com/office/drawing/2014/main" id="{6F467373-8B85-4432-AF13-05C878D5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5908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4123" name="Text Box 90">
            <a:extLst>
              <a:ext uri="{FF2B5EF4-FFF2-40B4-BE49-F238E27FC236}">
                <a16:creationId xmlns:a16="http://schemas.microsoft.com/office/drawing/2014/main" id="{712458E4-7A50-41A5-9513-8BF3146BE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6576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4124" name="Text Box 91">
            <a:extLst>
              <a:ext uri="{FF2B5EF4-FFF2-40B4-BE49-F238E27FC236}">
                <a16:creationId xmlns:a16="http://schemas.microsoft.com/office/drawing/2014/main" id="{8CA72090-FBAC-40BA-91B6-044493B0A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581400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012829" name="AutoShape 93">
            <a:extLst>
              <a:ext uri="{FF2B5EF4-FFF2-40B4-BE49-F238E27FC236}">
                <a16:creationId xmlns:a16="http://schemas.microsoft.com/office/drawing/2014/main" id="{09E49B46-4111-4D96-AD08-68240B434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2000"/>
            <a:ext cx="1066800" cy="16002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>
                <a:cs typeface="Arial" panose="020B0604020202020204" pitchFamily="34" charset="0"/>
              </a:rPr>
              <a:t>Composite</a:t>
            </a:r>
          </a:p>
        </p:txBody>
      </p:sp>
      <p:sp>
        <p:nvSpPr>
          <p:cNvPr id="1012831" name="AutoShape 95">
            <a:extLst>
              <a:ext uri="{FF2B5EF4-FFF2-40B4-BE49-F238E27FC236}">
                <a16:creationId xmlns:a16="http://schemas.microsoft.com/office/drawing/2014/main" id="{40A4B961-1BB2-4C26-96F3-37E528629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124200"/>
            <a:ext cx="1143000" cy="1600200"/>
          </a:xfrm>
          <a:prstGeom prst="upArrow">
            <a:avLst>
              <a:gd name="adj1" fmla="val 50000"/>
              <a:gd name="adj2" fmla="val 350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>
                <a:cs typeface="Arial" panose="020B0604020202020204" pitchFamily="34" charset="0"/>
              </a:rPr>
              <a:t>Derived</a:t>
            </a:r>
          </a:p>
        </p:txBody>
      </p:sp>
      <p:sp>
        <p:nvSpPr>
          <p:cNvPr id="1012832" name="AutoShape 96">
            <a:extLst>
              <a:ext uri="{FF2B5EF4-FFF2-40B4-BE49-F238E27FC236}">
                <a16:creationId xmlns:a16="http://schemas.microsoft.com/office/drawing/2014/main" id="{1673890F-25DC-4624-9E59-8C2F66792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105400"/>
            <a:ext cx="1143000" cy="1600200"/>
          </a:xfrm>
          <a:prstGeom prst="upArrow">
            <a:avLst>
              <a:gd name="adj1" fmla="val 50000"/>
              <a:gd name="adj2" fmla="val 35000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cs typeface="Arial" panose="020B0604020202020204" pitchFamily="34" charset="0"/>
              </a:rPr>
              <a:t>Key Attribute</a:t>
            </a:r>
          </a:p>
        </p:txBody>
      </p:sp>
      <p:sp>
        <p:nvSpPr>
          <p:cNvPr id="44130" name="Oval 97">
            <a:extLst>
              <a:ext uri="{FF2B5EF4-FFF2-40B4-BE49-F238E27FC236}">
                <a16:creationId xmlns:a16="http://schemas.microsoft.com/office/drawing/2014/main" id="{A3B3126B-5433-4322-9C2E-47089AB9C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447800"/>
            <a:ext cx="990600" cy="3810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44131" name="Text Box 98">
            <a:extLst>
              <a:ext uri="{FF2B5EF4-FFF2-40B4-BE49-F238E27FC236}">
                <a16:creationId xmlns:a16="http://schemas.microsoft.com/office/drawing/2014/main" id="{93B1B7A6-F0A3-44CE-8EBE-9DEC3BC04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240150"/>
            <a:ext cx="7696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3200" b="1" dirty="0">
                <a:solidFill>
                  <a:srgbClr val="800000"/>
                </a:solidFill>
                <a:cs typeface="Arial" panose="020B0604020202020204" pitchFamily="34" charset="0"/>
              </a:rPr>
              <a:t>Final ER-Diagram</a:t>
            </a:r>
          </a:p>
        </p:txBody>
      </p:sp>
      <p:sp>
        <p:nvSpPr>
          <p:cNvPr id="1012835" name="AutoShape 99">
            <a:extLst>
              <a:ext uri="{FF2B5EF4-FFF2-40B4-BE49-F238E27FC236}">
                <a16:creationId xmlns:a16="http://schemas.microsoft.com/office/drawing/2014/main" id="{2D3D5D06-95FE-4E90-B90D-ED4311086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457825"/>
            <a:ext cx="1600200" cy="942975"/>
          </a:xfrm>
          <a:prstGeom prst="rightArrow">
            <a:avLst>
              <a:gd name="adj1" fmla="val 50000"/>
              <a:gd name="adj2" fmla="val 4242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>
                <a:cs typeface="Arial" panose="020B0604020202020204" pitchFamily="34" charset="0"/>
              </a:rPr>
              <a:t>Weak Entity</a:t>
            </a:r>
          </a:p>
        </p:txBody>
      </p:sp>
      <p:sp>
        <p:nvSpPr>
          <p:cNvPr id="1012836" name="AutoShape 100">
            <a:extLst>
              <a:ext uri="{FF2B5EF4-FFF2-40B4-BE49-F238E27FC236}">
                <a16:creationId xmlns:a16="http://schemas.microsoft.com/office/drawing/2014/main" id="{4EDBEFAC-BAD3-423C-A85F-B2FF72B99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762000"/>
            <a:ext cx="2209800" cy="762000"/>
          </a:xfrm>
          <a:prstGeom prst="cloudCallout">
            <a:avLst>
              <a:gd name="adj1" fmla="val 6106"/>
              <a:gd name="adj2" fmla="val 106042"/>
            </a:avLst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>
                <a:cs typeface="Arial" panose="020B0604020202020204" pitchFamily="34" charset="0"/>
              </a:rPr>
              <a:t>Cardinality Constraints</a:t>
            </a:r>
          </a:p>
        </p:txBody>
      </p:sp>
      <p:sp>
        <p:nvSpPr>
          <p:cNvPr id="1012837" name="AutoShape 101">
            <a:extLst>
              <a:ext uri="{FF2B5EF4-FFF2-40B4-BE49-F238E27FC236}">
                <a16:creationId xmlns:a16="http://schemas.microsoft.com/office/drawing/2014/main" id="{D2E7FFA7-103C-4E02-BA10-3504E6B69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762000"/>
            <a:ext cx="2209800" cy="762000"/>
          </a:xfrm>
          <a:prstGeom prst="cloudCallout">
            <a:avLst>
              <a:gd name="adj1" fmla="val 26435"/>
              <a:gd name="adj2" fmla="val 200208"/>
            </a:avLst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>
                <a:cs typeface="Arial" panose="020B0604020202020204" pitchFamily="34" charset="0"/>
              </a:rPr>
              <a:t>ParticipationConstraints</a:t>
            </a:r>
          </a:p>
        </p:txBody>
      </p:sp>
      <p:sp>
        <p:nvSpPr>
          <p:cNvPr id="1012838" name="Oval 102">
            <a:extLst>
              <a:ext uri="{FF2B5EF4-FFF2-40B4-BE49-F238E27FC236}">
                <a16:creationId xmlns:a16="http://schemas.microsoft.com/office/drawing/2014/main" id="{60492EF7-BD69-4429-AA60-12D6F9CE4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1905000"/>
            <a:ext cx="304800" cy="304800"/>
          </a:xfrm>
          <a:prstGeom prst="ellipse">
            <a:avLst/>
          </a:prstGeom>
          <a:noFill/>
          <a:ln w="19050">
            <a:solidFill>
              <a:srgbClr val="CC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536B7A-972F-4B0E-BB1D-3AAB60D0D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48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DE2EA0-5317-4C6D-8A16-99A04E3A760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012830" name="AutoShape 94">
            <a:extLst>
              <a:ext uri="{FF2B5EF4-FFF2-40B4-BE49-F238E27FC236}">
                <a16:creationId xmlns:a16="http://schemas.microsoft.com/office/drawing/2014/main" id="{27DF5F89-BC0D-4184-A986-C0C97C9DB57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467600" y="-1"/>
            <a:ext cx="1143000" cy="1492825"/>
          </a:xfrm>
          <a:prstGeom prst="upArrow">
            <a:avLst>
              <a:gd name="adj1" fmla="val 50000"/>
              <a:gd name="adj2" fmla="val 350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>
            <a:scene3d>
              <a:camera prst="orthographicFront">
                <a:rot lat="0" lon="900000" rev="0"/>
              </a:camera>
              <a:lightRig rig="threePt" dir="t"/>
            </a:scene3d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cs typeface="Arial" panose="020B0604020202020204" pitchFamily="34" charset="0"/>
              </a:rPr>
              <a:t>Multi-Valued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45"/>
    </mc:Choice>
    <mc:Fallback xmlns="">
      <p:transition spd="slow" advTm="93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2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2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12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2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2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2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1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12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1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1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1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12829" grpId="0" animBg="1"/>
      <p:bldP spid="1012831" grpId="0" animBg="1"/>
      <p:bldP spid="1012832" grpId="0" animBg="1"/>
      <p:bldP spid="1012835" grpId="0" animBg="1"/>
      <p:bldP spid="1012836" grpId="0" animBg="1"/>
      <p:bldP spid="1012837" grpId="0" animBg="1"/>
      <p:bldP spid="1012838" grpId="0" animBg="1"/>
      <p:bldP spid="10128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1026">
            <a:extLst>
              <a:ext uri="{FF2B5EF4-FFF2-40B4-BE49-F238E27FC236}">
                <a16:creationId xmlns:a16="http://schemas.microsoft.com/office/drawing/2014/main" id="{A48FECFE-2A60-45ED-B3D4-D592B5F9F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784" y="757238"/>
            <a:ext cx="8534400" cy="842962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COMPANY ER Schema Diagram using (min, max) notation</a:t>
            </a:r>
          </a:p>
        </p:txBody>
      </p:sp>
      <p:pic>
        <p:nvPicPr>
          <p:cNvPr id="47108" name="Picture 1028" descr="fig03_15">
            <a:extLst>
              <a:ext uri="{FF2B5EF4-FFF2-40B4-BE49-F238E27FC236}">
                <a16:creationId xmlns:a16="http://schemas.microsoft.com/office/drawing/2014/main" id="{F142A77F-2332-4601-952D-D8621D74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3914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225EC4-627A-40F7-B544-58B55B7AC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56F1B0A-2EB2-4E08-98D4-087DAE508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60"/>
    </mc:Choice>
    <mc:Fallback xmlns="">
      <p:transition spd="slow" advTm="25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D480B90C-CF1C-4840-97AC-B79332105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Overview of Database Design Process</a:t>
            </a:r>
          </a:p>
        </p:txBody>
      </p:sp>
      <p:sp>
        <p:nvSpPr>
          <p:cNvPr id="967683" name="Rectangle 3">
            <a:extLst>
              <a:ext uri="{FF2B5EF4-FFF2-40B4-BE49-F238E27FC236}">
                <a16:creationId xmlns:a16="http://schemas.microsoft.com/office/drawing/2014/main" id="{6AEF59A7-7944-49AA-862F-BF87B16794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981200"/>
            <a:ext cx="7829550" cy="44196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200" b="1" dirty="0"/>
              <a:t>Purpose of ER Model:</a:t>
            </a:r>
          </a:p>
          <a:p>
            <a:pPr eaLnBrk="1" hangingPunct="1"/>
            <a:r>
              <a:rPr lang="en-US" altLang="en-US" dirty="0"/>
              <a:t>The ER model allows us to sketch database designs.</a:t>
            </a:r>
          </a:p>
          <a:p>
            <a:pPr lvl="1" eaLnBrk="1" hangingPunct="1"/>
            <a:r>
              <a:rPr lang="en-US" altLang="en-US" dirty="0"/>
              <a:t>Kinds of data and how they connect.</a:t>
            </a:r>
          </a:p>
          <a:p>
            <a:pPr lvl="1" eaLnBrk="1" hangingPunct="1"/>
            <a:r>
              <a:rPr lang="en-US" altLang="en-US" dirty="0">
                <a:solidFill>
                  <a:srgbClr val="33CC33"/>
                </a:solidFill>
              </a:rPr>
              <a:t>Not</a:t>
            </a:r>
            <a:r>
              <a:rPr lang="en-US" altLang="en-US" dirty="0"/>
              <a:t> how data changes.</a:t>
            </a:r>
          </a:p>
          <a:p>
            <a:pPr eaLnBrk="1" hangingPunct="1"/>
            <a:r>
              <a:rPr lang="en-US" altLang="en-US" dirty="0"/>
              <a:t>Designs are pictures called </a:t>
            </a:r>
            <a:r>
              <a:rPr lang="en-US" altLang="en-US" i="1" dirty="0">
                <a:solidFill>
                  <a:srgbClr val="FF0066"/>
                </a:solidFill>
              </a:rPr>
              <a:t>Entity-Relationship diagrams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dirty="0"/>
              <a:t>Later: convert ER designs to relational DB designs.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BD716E-F85D-4D91-A084-A1B965F8C5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880C7E-A592-4442-913C-B7CEA115A9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27"/>
    </mc:Choice>
    <mc:Fallback xmlns="">
      <p:transition spd="slow" advTm="10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2EE352-C31A-4A2F-8885-85A2C3EBF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2819" y="80134"/>
            <a:ext cx="3347962" cy="767201"/>
          </a:xfrm>
        </p:spPr>
        <p:txBody>
          <a:bodyPr/>
          <a:lstStyle/>
          <a:p>
            <a:r>
              <a:rPr lang="en-US" sz="2900" spc="-15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Summary of notation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9F7B47B-39E5-4A7B-897A-F02A4692DC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Summary of notation for ER diagrams</a:t>
            </a:r>
          </a:p>
        </p:txBody>
      </p:sp>
      <p:pic>
        <p:nvPicPr>
          <p:cNvPr id="48132" name="Picture 3" descr="fig03_14">
            <a:extLst>
              <a:ext uri="{FF2B5EF4-FFF2-40B4-BE49-F238E27FC236}">
                <a16:creationId xmlns:a16="http://schemas.microsoft.com/office/drawing/2014/main" id="{38A9E19D-4C84-49B8-87AB-292836C8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29390"/>
            <a:ext cx="5791200" cy="589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11561-087E-4929-B08C-F0493E7B32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08F813-3583-40EB-A339-4BBEEC190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91"/>
    </mc:Choice>
    <mc:Fallback xmlns="">
      <p:transition spd="slow" advTm="62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65FC03-BD2B-4787-AEFA-6BAAE905D426}"/>
              </a:ext>
            </a:extLst>
          </p:cNvPr>
          <p:cNvSpPr txBox="1"/>
          <p:nvPr/>
        </p:nvSpPr>
        <p:spPr>
          <a:xfrm>
            <a:off x="3118340" y="2640208"/>
            <a:ext cx="3165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896B2-9D7B-4E99-85ED-A527300301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51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F1E2B3-3407-4C12-B2B9-29E0E22D3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2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8"/>
    </mc:Choice>
    <mc:Fallback xmlns="">
      <p:transition spd="slow" advTm="2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51F128-A53C-4822-A517-DC9AACCF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1183" y="213692"/>
            <a:ext cx="2279373" cy="18586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F4DC80-D765-443C-B33E-22490DDF5A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/>
        </p:blipFill>
        <p:spPr>
          <a:xfrm>
            <a:off x="14068" y="1440658"/>
            <a:ext cx="3474720" cy="439743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9181" y="2674143"/>
            <a:ext cx="5083127" cy="1509713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b="1" dirty="0"/>
              <a:t>Example of Database Application (COMPANY)</a:t>
            </a:r>
          </a:p>
          <a:p>
            <a:pPr>
              <a:lnSpc>
                <a:spcPct val="80000"/>
              </a:lnSpc>
            </a:pPr>
            <a:endParaRPr lang="en-US" alt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706113-6CFC-4C91-BDAD-6D75695CB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1D5DDD-E35E-44F3-9961-7CAFECFDC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1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67"/>
    </mc:Choice>
    <mc:Fallback xmlns="">
      <p:transition spd="slow" advTm="16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931D-3F9E-45A8-97A1-FA31562F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Database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60674D6-286A-42A0-B129-75D0E5E2C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816365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accent1"/>
                </a:solidFill>
                <a:cs typeface="Arial" panose="020B0604020202020204" pitchFamily="34" charset="0"/>
              </a:rPr>
              <a:t>We need to create a database schema design based on the following (simplified) </a:t>
            </a:r>
            <a:r>
              <a:rPr lang="en-US" altLang="en-US" b="1" dirty="0">
                <a:solidFill>
                  <a:schemeClr val="accent1"/>
                </a:solidFill>
                <a:cs typeface="Arial" panose="020B0604020202020204" pitchFamily="34" charset="0"/>
              </a:rPr>
              <a:t>requirements</a:t>
            </a:r>
            <a:r>
              <a:rPr lang="en-US" altLang="en-US" dirty="0">
                <a:solidFill>
                  <a:schemeClr val="accent1"/>
                </a:solidFill>
                <a:cs typeface="Arial" panose="020B0604020202020204" pitchFamily="34" charset="0"/>
              </a:rPr>
              <a:t> of the COMPANY Database:</a:t>
            </a:r>
            <a:r>
              <a:rPr lang="en-US" altLang="en-US" b="1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b="1" u="sng" dirty="0">
                <a:solidFill>
                  <a:schemeClr val="tx2"/>
                </a:solidFill>
                <a:cs typeface="Arial" panose="020B0604020202020204" pitchFamily="34" charset="0"/>
              </a:rPr>
              <a:t> Step # 1 : Requirements Collection &amp; Data Analysis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2"/>
                </a:solidFill>
                <a:cs typeface="Arial" panose="020B0604020202020204" pitchFamily="34" charset="0"/>
              </a:rPr>
              <a:t> The COMPANY database keeps track of: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2"/>
                </a:solidFill>
                <a:cs typeface="Arial" panose="020B0604020202020204" pitchFamily="34" charset="0"/>
              </a:rPr>
              <a:t> employees and their dependents, 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2"/>
                </a:solidFill>
                <a:cs typeface="Arial" panose="020B0604020202020204" pitchFamily="34" charset="0"/>
              </a:rPr>
              <a:t>departments, and 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2"/>
                </a:solidFill>
                <a:cs typeface="Arial" panose="020B0604020202020204" pitchFamily="34" charset="0"/>
              </a:rPr>
              <a:t>projects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2"/>
                </a:solidFill>
                <a:cs typeface="Arial" panose="020B0604020202020204" pitchFamily="34" charset="0"/>
              </a:rPr>
              <a:t> Database designers formulate a “Mini-world”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0CB6F-8822-47B3-A91F-D696DA1C7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664DCF-421F-4109-B78C-0324ED12E8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78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274"/>
    </mc:Choice>
    <mc:Fallback xmlns="">
      <p:transition spd="slow" advTm="141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Rectangle 2">
            <a:extLst>
              <a:ext uri="{FF2B5EF4-FFF2-40B4-BE49-F238E27FC236}">
                <a16:creationId xmlns:a16="http://schemas.microsoft.com/office/drawing/2014/main" id="{C1AFA44E-5E07-49E6-ACF9-6D962D3E3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0172" y="1623955"/>
            <a:ext cx="7862985" cy="4830762"/>
          </a:xfrm>
        </p:spPr>
        <p:txBody>
          <a:bodyPr/>
          <a:lstStyle/>
          <a:p>
            <a:pPr marL="393700" indent="-393700" eaLnBrk="1" hangingPunct="1"/>
            <a:r>
              <a:rPr lang="en-US" altLang="en-US" sz="2400" dirty="0"/>
              <a:t>Concerning </a:t>
            </a:r>
            <a:r>
              <a:rPr lang="en-US" altLang="en-US" sz="2400" i="1" dirty="0"/>
              <a:t>the Department:</a:t>
            </a:r>
          </a:p>
          <a:p>
            <a:pPr marL="990600" lvl="1" indent="-5334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is organized into departments</a:t>
            </a:r>
          </a:p>
          <a:p>
            <a:pPr marL="990600" lvl="1" indent="-5334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department has a unique name, a unique number, and a specific employee is its manager</a:t>
            </a:r>
          </a:p>
          <a:p>
            <a:pPr marL="990600" lvl="1" indent="-5334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track the start date for the manager</a:t>
            </a:r>
          </a:p>
          <a:p>
            <a:pPr marL="990600" lvl="1" indent="-5334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department may be in several locations</a:t>
            </a:r>
          </a:p>
          <a:p>
            <a:pPr marL="990600" lvl="1" indent="-5334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department controls a number of projects</a:t>
            </a:r>
            <a:endParaRPr lang="en-US" altLang="en-US" sz="2400" i="1" dirty="0"/>
          </a:p>
          <a:p>
            <a:pPr marL="463550" indent="-463550" eaLnBrk="1" hangingPunct="1"/>
            <a:r>
              <a:rPr lang="en-US" altLang="en-US" sz="2400" dirty="0"/>
              <a:t>Concerning</a:t>
            </a:r>
            <a:r>
              <a:rPr lang="en-US" altLang="en-US" sz="2400" i="1" dirty="0"/>
              <a:t> the Project:</a:t>
            </a:r>
          </a:p>
          <a:p>
            <a:pPr marL="990600" lvl="1" indent="-5334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project has a unique name, a unique number, and is in a single location</a:t>
            </a:r>
          </a:p>
          <a:p>
            <a:pPr marL="609600" indent="-609600" eaLnBrk="1" hangingPunct="1"/>
            <a:endParaRPr lang="en-US" altLang="en-US" sz="2400" i="1" dirty="0"/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9CD856C-3FAF-4F01-A71F-AE7A6CABD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12" y="854514"/>
            <a:ext cx="668337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 b="1" spc="-15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“Mini-world” Description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5B405E-044E-4CBB-9F97-521DE3EF7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AEC870-B918-47EC-9D8C-06E26C186A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92"/>
    </mc:Choice>
    <mc:Fallback xmlns="">
      <p:transition spd="slow" advTm="60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1010-A637-4A68-B2EE-7EBB2B1B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“Mini-world” Description</a:t>
            </a:r>
            <a:endParaRPr lang="en-US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42199554-4E2D-40F9-8B2B-8DBFD4B8E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69" y="1525758"/>
            <a:ext cx="8262132" cy="448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93700" lvl="0" indent="-393700" eaLnBrk="1" hangingPunct="1">
              <a:lnSpc>
                <a:spcPct val="90000"/>
              </a:lnSpc>
              <a:spcBef>
                <a:spcPts val="1000"/>
              </a:spcBef>
              <a:buClr>
                <a:srgbClr val="1B587C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prstClr val="black"/>
                </a:solidFill>
                <a:latin typeface="Garamond"/>
              </a:rPr>
              <a:t>Concerning </a:t>
            </a:r>
            <a:r>
              <a:rPr lang="en-US" altLang="en-US" i="1" dirty="0">
                <a:solidFill>
                  <a:prstClr val="black"/>
                </a:solidFill>
                <a:latin typeface="Garamond"/>
              </a:rPr>
              <a:t>the Employee:</a:t>
            </a:r>
            <a:endParaRPr lang="en-US" altLang="en-US" i="1" dirty="0">
              <a:cs typeface="Arial" panose="020B0604020202020204" pitchFamily="34" charset="0"/>
            </a:endParaRPr>
          </a:p>
          <a:p>
            <a:pPr marL="520700" lvl="1" indent="-295275" eaLnBrk="1" hangingPunct="1">
              <a:spcBef>
                <a:spcPct val="20000"/>
              </a:spcBef>
              <a:buClr>
                <a:schemeClr val="tx1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cs typeface="Arial" panose="020B0604020202020204" pitchFamily="34" charset="0"/>
              </a:rPr>
              <a:t>each employee has a </a:t>
            </a:r>
            <a:r>
              <a:rPr lang="en-US" altLang="en-US" i="1" dirty="0">
                <a:solidFill>
                  <a:schemeClr val="hlink"/>
                </a:solidFill>
                <a:cs typeface="Arial" panose="020B0604020202020204" pitchFamily="34" charset="0"/>
              </a:rPr>
              <a:t>name</a:t>
            </a:r>
            <a:r>
              <a:rPr lang="en-US" altLang="en-US" i="1" dirty="0">
                <a:solidFill>
                  <a:srgbClr val="800000"/>
                </a:solidFill>
                <a:cs typeface="Arial" panose="020B0604020202020204" pitchFamily="34" charset="0"/>
              </a:rPr>
              <a:t>, </a:t>
            </a:r>
            <a:r>
              <a:rPr lang="en-US" altLang="en-US" i="1" dirty="0">
                <a:solidFill>
                  <a:schemeClr val="hlink"/>
                </a:solidFill>
                <a:cs typeface="Arial" panose="020B0604020202020204" pitchFamily="34" charset="0"/>
              </a:rPr>
              <a:t>social insurance number, address, salary, gender, </a:t>
            </a:r>
            <a:r>
              <a:rPr lang="en-US" altLang="en-US" i="1" dirty="0">
                <a:cs typeface="Arial" panose="020B0604020202020204" pitchFamily="34" charset="0"/>
              </a:rPr>
              <a:t>and</a:t>
            </a:r>
            <a:r>
              <a:rPr lang="en-US" altLang="en-US" i="1" dirty="0">
                <a:solidFill>
                  <a:schemeClr val="hlink"/>
                </a:solidFill>
                <a:cs typeface="Arial" panose="020B0604020202020204" pitchFamily="34" charset="0"/>
              </a:rPr>
              <a:t> birth date</a:t>
            </a:r>
          </a:p>
          <a:p>
            <a:pPr marL="520700" lvl="1" indent="-295275" eaLnBrk="1" hangingPunct="1">
              <a:spcBef>
                <a:spcPct val="20000"/>
              </a:spcBef>
              <a:buClr>
                <a:schemeClr val="tx1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cs typeface="Arial" panose="020B0604020202020204" pitchFamily="34" charset="0"/>
              </a:rPr>
              <a:t>an employee is assigned to one department but may work on several projects which are not necessarily controlled by the same department</a:t>
            </a:r>
          </a:p>
          <a:p>
            <a:pPr marL="520700" lvl="1" indent="-295275" eaLnBrk="1" hangingPunct="1">
              <a:spcBef>
                <a:spcPct val="20000"/>
              </a:spcBef>
              <a:buClr>
                <a:schemeClr val="tx1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cs typeface="Arial" panose="020B0604020202020204" pitchFamily="34" charset="0"/>
              </a:rPr>
              <a:t>we track the number of hours per week that an employee works on each project</a:t>
            </a:r>
          </a:p>
          <a:p>
            <a:pPr marL="520700" lvl="1" indent="-295275" eaLnBrk="1" hangingPunct="1">
              <a:spcBef>
                <a:spcPct val="20000"/>
              </a:spcBef>
              <a:buClr>
                <a:schemeClr val="tx1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cs typeface="Arial" panose="020B0604020202020204" pitchFamily="34" charset="0"/>
              </a:rPr>
              <a:t>we keep track of the direct supervisor of each employee</a:t>
            </a:r>
          </a:p>
          <a:p>
            <a:pPr marL="520700" lvl="1" indent="-295275" eaLnBrk="1" hangingPunct="1">
              <a:spcBef>
                <a:spcPct val="20000"/>
              </a:spcBef>
              <a:buClr>
                <a:schemeClr val="tx1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rgbClr val="800000"/>
                </a:solidFill>
                <a:cs typeface="Arial" panose="020B0604020202020204" pitchFamily="34" charset="0"/>
              </a:rPr>
              <a:t>we track the dependents of each employee (for insurance purposes)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B6C83-1300-4DCA-AED6-16A08CA31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22CC63-8433-4AEA-B57F-C931046954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005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58"/>
    </mc:Choice>
    <mc:Fallback xmlns="">
      <p:transition spd="slow" advTm="56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8|3.4|42.7|4.9|10.1|7.8|5.1|1.1|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5|1.5|3.4|9|23.7|1.2|4|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14.1|3.8|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7|8.3|5.1|5.8|5.9|10.6|16|2.3|21|2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0.4|0.3|0.7|1.6|16.2|1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7.9|30|3|1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4.5|3|5.2|16|48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31.3|15.1|7|3.2|4|9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8.5|15.6|20.9|19.4|26.6|11.9|0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1|7.5|23.2|11.8|2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3.6|17.5|2.2|2.6|54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8.3|27.3|3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2.1|6|2.1|4.9|3.2|3.1|2.4|8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2|1.2|1.3|1.4|3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7.9|69.5|2.6|4|27.4|7|9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0.8|2.6|3.1|3|5.6|21.9|3.5|4.4|1.5|0.2|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3.4|4.7|4.7|3.3|10.9|12.2|19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|19.6|25.1|53.7|95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3.2|43.3|13.4|36.2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64.6|25|15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25.5|17.6|20.9|14.3|14.6|1.2|12.3|43.9|36.9|13.8|33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7|15.8|8.3|2.9|15.4|25.7|35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7|3.8|3.8|3.8|2.4|2.8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3.2|5.8|9.1|8|4.5|17.1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0.6|1.5|4.7|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0.4|36.6|15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9.5|1.8|1.1|1|10.8"/>
</p:tagLst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B3152C"/>
      </a:accent1>
      <a:accent2>
        <a:srgbClr val="9F2936"/>
      </a:accent2>
      <a:accent3>
        <a:srgbClr val="1B587C"/>
      </a:accent3>
      <a:accent4>
        <a:srgbClr val="1B587C"/>
      </a:accent4>
      <a:accent5>
        <a:srgbClr val="604878"/>
      </a:accent5>
      <a:accent6>
        <a:srgbClr val="B3152C"/>
      </a:accent6>
      <a:hlink>
        <a:srgbClr val="1B587C"/>
      </a:hlink>
      <a:folHlink>
        <a:srgbClr val="B26B02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4B7CA-1290-47DA-A8FD-EC74EF42B4FE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2360</Words>
  <Application>Microsoft Office PowerPoint</Application>
  <PresentationFormat>On-screen Show (4:3)</PresentationFormat>
  <Paragraphs>609</Paragraphs>
  <Slides>51</Slides>
  <Notes>38</Notes>
  <HiddenSlides>0</HiddenSlides>
  <MMClips>51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Garamond</vt:lpstr>
      <vt:lpstr>Tahoma</vt:lpstr>
      <vt:lpstr>Times New Roman</vt:lpstr>
      <vt:lpstr>Wingdings</vt:lpstr>
      <vt:lpstr>Office Theme</vt:lpstr>
      <vt:lpstr>Lecture 5 Data Modeling Using the Entity–Relationship (ER) Model  </vt:lpstr>
      <vt:lpstr>Agenda</vt:lpstr>
      <vt:lpstr>PowerPoint Presentation</vt:lpstr>
      <vt:lpstr>Overview of Database Design Process</vt:lpstr>
      <vt:lpstr>Overview of Database Design Process</vt:lpstr>
      <vt:lpstr>PowerPoint Presentation</vt:lpstr>
      <vt:lpstr>COMPANY Database</vt:lpstr>
      <vt:lpstr>PowerPoint Presentation</vt:lpstr>
      <vt:lpstr>“Mini-world” Description</vt:lpstr>
      <vt:lpstr>“Mini-world” Description</vt:lpstr>
      <vt:lpstr>PowerPoint Presentation</vt:lpstr>
      <vt:lpstr>Entities</vt:lpstr>
      <vt:lpstr>Entity Type &amp; Entity Set</vt:lpstr>
      <vt:lpstr>Initial Design of Entity Types for the COMPANY  Database Schema</vt:lpstr>
      <vt:lpstr>Entities</vt:lpstr>
      <vt:lpstr>PowerPoint Presentation</vt:lpstr>
      <vt:lpstr>Attributes</vt:lpstr>
      <vt:lpstr>Attributes</vt:lpstr>
      <vt:lpstr>Types of Attributes</vt:lpstr>
      <vt:lpstr>Attributes</vt:lpstr>
      <vt:lpstr>Complex Attributes</vt:lpstr>
      <vt:lpstr>Key Attributes</vt:lpstr>
      <vt:lpstr>Attributes</vt:lpstr>
      <vt:lpstr>PowerPoint Presentation</vt:lpstr>
      <vt:lpstr>Refining the initial design by introducing relationships</vt:lpstr>
      <vt:lpstr>Relationships and Relationship Types</vt:lpstr>
      <vt:lpstr>Relationships</vt:lpstr>
      <vt:lpstr>Relationship instances of the WORKS_FOR N:1 relationship between EMPLOYEE and DEPARTMENT</vt:lpstr>
      <vt:lpstr>Relationship instances of the M:N  WORKS_ON relationship between EMPLOYEE and PROJECT</vt:lpstr>
      <vt:lpstr>Relationship type vs. relationship set </vt:lpstr>
      <vt:lpstr>Degree of a relationship type</vt:lpstr>
      <vt:lpstr>Refining the COMPANY database schema by introducing relationships</vt:lpstr>
      <vt:lpstr>Relationships</vt:lpstr>
      <vt:lpstr>Discussion on Relationship Types</vt:lpstr>
      <vt:lpstr>Recursive Relationship Type</vt:lpstr>
      <vt:lpstr>Role Names &amp; Recursive Relationships</vt:lpstr>
      <vt:lpstr>Constraints on Relationships</vt:lpstr>
      <vt:lpstr>Constraints  Cardinality Ratio</vt:lpstr>
      <vt:lpstr>Constraints  Participation</vt:lpstr>
      <vt:lpstr>Attributes of Relationship types</vt:lpstr>
      <vt:lpstr> Attributes of Relationships</vt:lpstr>
      <vt:lpstr>Alternative (min, max) notation for relationship structural constraints</vt:lpstr>
      <vt:lpstr>The (min,max) notation for relationship constraints</vt:lpstr>
      <vt:lpstr>PowerPoint Presentation</vt:lpstr>
      <vt:lpstr>Weak Entity Types</vt:lpstr>
      <vt:lpstr>PowerPoint Presentation</vt:lpstr>
      <vt:lpstr>PowerPoint Presentation</vt:lpstr>
      <vt:lpstr>PowerPoint Presentation</vt:lpstr>
      <vt:lpstr>COMPANY ER Schema Diagram using (min, max) notation</vt:lpstr>
      <vt:lpstr>Summary of notation for ER diagrams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2020-09-27T18:22:24Z</dcterms:created>
  <dcterms:modified xsi:type="dcterms:W3CDTF">2020-11-16T16:36:37Z</dcterms:modified>
</cp:coreProperties>
</file>